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287" r:id="rId3"/>
    <p:sldId id="280" r:id="rId4"/>
    <p:sldId id="293" r:id="rId5"/>
    <p:sldId id="332" r:id="rId6"/>
    <p:sldId id="333" r:id="rId7"/>
    <p:sldId id="334" r:id="rId8"/>
    <p:sldId id="32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17" r:id="rId92"/>
    <p:sldId id="418" r:id="rId93"/>
    <p:sldId id="419" r:id="rId94"/>
    <p:sldId id="420" r:id="rId95"/>
    <p:sldId id="421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66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0141" autoAdjust="0"/>
  </p:normalViewPr>
  <p:slideViewPr>
    <p:cSldViewPr snapToGrid="0">
      <p:cViewPr varScale="1">
        <p:scale>
          <a:sx n="61" d="100"/>
          <a:sy n="61" d="100"/>
        </p:scale>
        <p:origin x="-72" y="-810"/>
      </p:cViewPr>
      <p:guideLst>
        <p:guide orient="horz" pos="2160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4" y="1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algn="r"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b" anchorCtr="0" compatLnSpc="1">
            <a:prstTxWarp prst="textNoShape">
              <a:avLst/>
            </a:prstTxWarp>
          </a:bodyPr>
          <a:lstStyle>
            <a:lvl1pPr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4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b" anchorCtr="0" compatLnSpc="1">
            <a:prstTxWarp prst="textNoShape">
              <a:avLst/>
            </a:prstTxWarp>
          </a:bodyPr>
          <a:lstStyle>
            <a:lvl1pPr algn="r" defTabSz="966642">
              <a:defRPr sz="1300"/>
            </a:lvl1pPr>
          </a:lstStyle>
          <a:p>
            <a:fld id="{FCA0831B-58E2-40C8-B877-A2535BD56F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72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>
            <a:lvl1pPr algn="r"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0475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9"/>
            <a:ext cx="5365750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b" anchorCtr="0" compatLnSpc="1">
            <a:prstTxWarp prst="textNoShape">
              <a:avLst/>
            </a:prstTxWarp>
          </a:bodyPr>
          <a:lstStyle>
            <a:lvl1pPr defTabSz="966642">
              <a:defRPr sz="1300"/>
            </a:lvl1pPr>
          </a:lstStyle>
          <a:p>
            <a:endParaRPr lang="en-US" alt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6" tIns="48323" rIns="96646" bIns="48323" numCol="1" anchor="b" anchorCtr="0" compatLnSpc="1">
            <a:prstTxWarp prst="textNoShape">
              <a:avLst/>
            </a:prstTxWarp>
          </a:bodyPr>
          <a:lstStyle>
            <a:lvl1pPr algn="r" defTabSz="966642">
              <a:defRPr sz="1300"/>
            </a:lvl1pPr>
          </a:lstStyle>
          <a:p>
            <a:fld id="{37D3B3DC-2615-47DB-8F95-E0489F73FF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450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259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771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899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4641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464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464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4641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 for inner</a:t>
            </a:r>
            <a:r>
              <a:rPr lang="en-US" baseline="0" dirty="0" smtClean="0"/>
              <a:t>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Prediction for inner</a:t>
            </a:r>
            <a:r>
              <a:rPr lang="en-US" baseline="0" dirty="0" smtClean="0"/>
              <a:t>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D3B3DC-2615-47DB-8F95-E0489F73FFC4}" type="slidenum">
              <a:rPr lang="en-US" altLang="en-US" smtClean="0"/>
              <a:pPr/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19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ChangeArrowheads="1"/>
          </p:cNvSpPr>
          <p:nvPr/>
        </p:nvSpPr>
        <p:spPr bwMode="auto">
          <a:xfrm>
            <a:off x="407988" y="306388"/>
            <a:ext cx="8405812" cy="624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194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31949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FBBCCC6-7969-4F8B-BDE9-7565E18B8288}" type="datetime1">
              <a:rPr lang="en-US" altLang="en-US" smtClean="0"/>
              <a:t>10/28/2014</a:t>
            </a:fld>
            <a:endParaRPr lang="en-US" altLang="en-US"/>
          </a:p>
        </p:txBody>
      </p:sp>
      <p:sp>
        <p:nvSpPr>
          <p:cNvPr id="319494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19495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591893-D1D7-4C07-96AF-E221603AFEB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19496" name="Rectangle 8"/>
          <p:cNvSpPr>
            <a:spLocks noChangeArrowheads="1"/>
          </p:cNvSpPr>
          <p:nvPr/>
        </p:nvSpPr>
        <p:spPr bwMode="auto">
          <a:xfrm>
            <a:off x="381000" y="6400800"/>
            <a:ext cx="2895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/>
              <a:t>Electrical and Computer Engineering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393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414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916738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35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4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294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672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8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551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943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391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00265" y="6471920"/>
            <a:ext cx="1905000" cy="3149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931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5680" y="351593"/>
            <a:ext cx="7772400" cy="62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3184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371600"/>
            <a:ext cx="8392160" cy="506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318472" name="Line 8"/>
          <p:cNvSpPr>
            <a:spLocks noChangeShapeType="1"/>
          </p:cNvSpPr>
          <p:nvPr/>
        </p:nvSpPr>
        <p:spPr bwMode="auto">
          <a:xfrm>
            <a:off x="355600" y="970011"/>
            <a:ext cx="841248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8473" name="Text Box 9"/>
          <p:cNvSpPr txBox="1">
            <a:spLocks noChangeArrowheads="1"/>
          </p:cNvSpPr>
          <p:nvPr/>
        </p:nvSpPr>
        <p:spPr bwMode="auto">
          <a:xfrm>
            <a:off x="7054850" y="0"/>
            <a:ext cx="20891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400" b="1" dirty="0">
                <a:solidFill>
                  <a:srgbClr val="3399FF"/>
                </a:solidFill>
                <a:latin typeface="Calibri" panose="020F0502020204030204" pitchFamily="34" charset="0"/>
              </a:rPr>
              <a:t>CPE 431/531</a:t>
            </a:r>
          </a:p>
        </p:txBody>
      </p:sp>
      <p:sp>
        <p:nvSpPr>
          <p:cNvPr id="318474" name="Text Box 10"/>
          <p:cNvSpPr txBox="1">
            <a:spLocks noChangeArrowheads="1"/>
          </p:cNvSpPr>
          <p:nvPr/>
        </p:nvSpPr>
        <p:spPr bwMode="auto">
          <a:xfrm>
            <a:off x="3144837" y="43816"/>
            <a:ext cx="26511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1" dirty="0" smtClean="0">
                <a:solidFill>
                  <a:srgbClr val="3399FF"/>
                </a:solidFill>
                <a:latin typeface="Calibri" panose="020F0502020204030204" pitchFamily="34" charset="0"/>
              </a:rPr>
              <a:t>ECE</a:t>
            </a:r>
            <a:r>
              <a:rPr lang="en-US" altLang="en-US" sz="1400" b="1" baseline="0" dirty="0" smtClean="0">
                <a:solidFill>
                  <a:srgbClr val="3399FF"/>
                </a:solidFill>
                <a:latin typeface="Calibri" panose="020F0502020204030204" pitchFamily="34" charset="0"/>
              </a:rPr>
              <a:t> Department</a:t>
            </a:r>
            <a:endParaRPr lang="en-US" altLang="en-US" sz="1400" b="1" dirty="0">
              <a:solidFill>
                <a:srgbClr val="3399FF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560" cy="589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54850" y="6447099"/>
            <a:ext cx="1961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anose="020F0502020204030204" pitchFamily="34" charset="0"/>
              </a:rPr>
              <a:t>Slide </a:t>
            </a:r>
            <a:fld id="{DAA520FB-DF88-45D0-940D-20FFE09CFF5B}" type="slidenum">
              <a:rPr lang="en-US" smtClean="0">
                <a:latin typeface="Calibri" panose="020F0502020204030204" pitchFamily="34" charset="0"/>
              </a:rPr>
              <a:pPr algn="r"/>
              <a:t>‹#›</a:t>
            </a:fld>
            <a:r>
              <a:rPr lang="en-US" dirty="0" smtClean="0">
                <a:latin typeface="Calibri" panose="020F0502020204030204" pitchFamily="34" charset="0"/>
              </a:rPr>
              <a:t> of 110</a:t>
            </a:r>
            <a:endParaRPr lang="en-US" dirty="0" smtClean="0">
              <a:latin typeface="Calibri" panose="020F0502020204030204" pitchFamily="34" charset="0"/>
            </a:endParaRPr>
          </a:p>
          <a:p>
            <a:pPr algn="r"/>
            <a:endParaRPr 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60538"/>
            <a:ext cx="7772400" cy="1143000"/>
          </a:xfrm>
        </p:spPr>
        <p:txBody>
          <a:bodyPr/>
          <a:lstStyle/>
          <a:p>
            <a:r>
              <a:rPr lang="en-US" altLang="en-US" dirty="0">
                <a:latin typeface="Arial Black" pitchFamily="34" charset="0"/>
              </a:rPr>
              <a:t>CPE 431/531</a:t>
            </a:r>
            <a:br>
              <a:rPr lang="en-US" altLang="en-US" dirty="0">
                <a:latin typeface="Arial Black" pitchFamily="34" charset="0"/>
              </a:rPr>
            </a:br>
            <a:r>
              <a:rPr lang="en-US" altLang="en-US" dirty="0">
                <a:latin typeface="Arial Black" pitchFamily="34" charset="0"/>
              </a:rPr>
              <a:t/>
            </a:r>
            <a:br>
              <a:rPr lang="en-US" altLang="en-US" dirty="0">
                <a:latin typeface="Arial Black" pitchFamily="34" charset="0"/>
              </a:rPr>
            </a:br>
            <a:r>
              <a:rPr lang="en-US" altLang="en-US" dirty="0">
                <a:latin typeface="Arial Black" pitchFamily="34" charset="0"/>
              </a:rPr>
              <a:t>Chapter </a:t>
            </a:r>
            <a:r>
              <a:rPr lang="en-US" altLang="en-US" dirty="0" smtClean="0">
                <a:latin typeface="Arial Black" pitchFamily="34" charset="0"/>
              </a:rPr>
              <a:t>4 – The Processor</a:t>
            </a:r>
            <a:br>
              <a:rPr lang="en-US" altLang="en-US" dirty="0" smtClean="0">
                <a:latin typeface="Arial Black" pitchFamily="34" charset="0"/>
              </a:rPr>
            </a:b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latin typeface="Arial Black" pitchFamily="34" charset="0"/>
              </a:rPr>
              <a:t>Dr. Rhonda Kay </a:t>
            </a:r>
            <a:r>
              <a:rPr lang="en-US" altLang="en-US" dirty="0" smtClean="0">
                <a:latin typeface="Arial Black" pitchFamily="34" charset="0"/>
              </a:rPr>
              <a:t>Gaede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576082"/>
            <a:ext cx="2857500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R-type Instruction Requirements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Read ____ register operands</a:t>
            </a:r>
          </a:p>
          <a:p>
            <a:r>
              <a:rPr lang="en-US" altLang="en-US" sz="2400" dirty="0" smtClean="0"/>
              <a:t>Perform ______________ operation</a:t>
            </a:r>
          </a:p>
          <a:p>
            <a:r>
              <a:rPr lang="en-US" altLang="en-US" sz="2400" dirty="0" smtClean="0"/>
              <a:t>______ register results</a:t>
            </a:r>
            <a:endParaRPr lang="en-US" altLang="en-US" sz="2400" dirty="0"/>
          </a:p>
        </p:txBody>
      </p:sp>
      <p:pic>
        <p:nvPicPr>
          <p:cNvPr id="8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126883"/>
            <a:ext cx="7401048" cy="301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5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Loop Unrolling (1)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8080" y="1379537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AU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AU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Loop Unrolling (2)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8080" y="1379537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AU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AU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Loop Unrolling (3)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8080" y="1379537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AU" alt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AU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Scheduling Unrolled Loop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15900" y="1008915"/>
            <a:ext cx="8270875" cy="2052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400" dirty="0"/>
              <a:t>Replicate loop body to expose more parallelism</a:t>
            </a:r>
          </a:p>
          <a:p>
            <a:pPr lvl="1" eaLnBrk="1" hangingPunct="1"/>
            <a:r>
              <a:rPr lang="en-US" altLang="en-US" sz="2000" dirty="0"/>
              <a:t>Reduces loop-control overhead</a:t>
            </a:r>
          </a:p>
          <a:p>
            <a:pPr eaLnBrk="1" hangingPunct="1"/>
            <a:r>
              <a:rPr lang="en-US" altLang="en-US" sz="2400" dirty="0"/>
              <a:t>Use different registers per replication</a:t>
            </a:r>
          </a:p>
          <a:p>
            <a:pPr lvl="1" eaLnBrk="1" hangingPunct="1"/>
            <a:r>
              <a:rPr lang="en-US" altLang="en-US" sz="2000" dirty="0" smtClean="0"/>
              <a:t>Called “register renaming”</a:t>
            </a:r>
            <a:endParaRPr lang="en-AU" altLang="en-US" sz="2000" dirty="0"/>
          </a:p>
        </p:txBody>
      </p:sp>
      <p:graphicFrame>
        <p:nvGraphicFramePr>
          <p:cNvPr id="6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639590"/>
              </p:ext>
            </p:extLst>
          </p:nvPr>
        </p:nvGraphicFramePr>
        <p:xfrm>
          <a:off x="531843" y="2989323"/>
          <a:ext cx="7272338" cy="3017835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5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6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7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8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3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Dynamically Scheduled CPU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7 h 858"/>
              <a:gd name="T2" fmla="*/ 2147483647 w 671"/>
              <a:gd name="T3" fmla="*/ 2147483647 h 858"/>
              <a:gd name="T4" fmla="*/ 2147483647 w 671"/>
              <a:gd name="T5" fmla="*/ 2147483647 h 858"/>
              <a:gd name="T6" fmla="*/ 2147483647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7 h 1356"/>
              <a:gd name="T2" fmla="*/ 2147483647 w 1549"/>
              <a:gd name="T3" fmla="*/ 2147483647 h 1356"/>
              <a:gd name="T4" fmla="*/ 2147483647 w 1549"/>
              <a:gd name="T5" fmla="*/ 2147483647 h 1356"/>
              <a:gd name="T6" fmla="*/ 2147483647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pic>
        <p:nvPicPr>
          <p:cNvPr id="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Results also sent to any waiting reservation stations</a:t>
            </a:r>
          </a:p>
        </p:txBody>
      </p:sp>
      <p:sp>
        <p:nvSpPr>
          <p:cNvPr id="1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Reorders buffer for register writes</a:t>
            </a:r>
          </a:p>
        </p:txBody>
      </p:sp>
      <p:sp>
        <p:nvSpPr>
          <p:cNvPr id="1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Can supply operands for issued instructions</a:t>
            </a:r>
          </a:p>
        </p:txBody>
      </p:sp>
      <p:sp>
        <p:nvSpPr>
          <p:cNvPr id="1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Preserves dependencies</a:t>
            </a:r>
          </a:p>
        </p:txBody>
      </p:sp>
      <p:sp>
        <p:nvSpPr>
          <p:cNvPr id="1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Hold pending operands</a:t>
            </a:r>
          </a:p>
        </p:txBody>
      </p:sp>
    </p:spTree>
    <p:extLst>
      <p:ext uri="{BB962C8B-B14F-4D97-AF65-F5344CB8AC3E}">
        <p14:creationId xmlns:p14="http://schemas.microsoft.com/office/powerpoint/2010/main" val="34625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Speculation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459787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_________ branch </a:t>
            </a:r>
            <a:r>
              <a:rPr lang="en-US" altLang="en-US" sz="2800" dirty="0"/>
              <a:t>and continue </a:t>
            </a:r>
            <a:r>
              <a:rPr lang="en-US" altLang="en-US" sz="2800" dirty="0" smtClean="0"/>
              <a:t>________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Don’t </a:t>
            </a:r>
            <a:r>
              <a:rPr lang="en-US" altLang="en-US" dirty="0" smtClean="0"/>
              <a:t>________ until </a:t>
            </a:r>
            <a:r>
              <a:rPr lang="en-US" altLang="en-US" dirty="0"/>
              <a:t>branch </a:t>
            </a:r>
            <a:r>
              <a:rPr lang="en-US" altLang="en-US" dirty="0" smtClean="0"/>
              <a:t>________ determined</a:t>
            </a:r>
            <a:endParaRPr lang="en-US" altLang="en-US" dirty="0"/>
          </a:p>
          <a:p>
            <a:pPr eaLnBrk="1" hangingPunct="1"/>
            <a:r>
              <a:rPr lang="en-US" altLang="en-US" sz="2800" dirty="0" smtClean="0"/>
              <a:t>______ speculation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Avoid load and </a:t>
            </a:r>
            <a:r>
              <a:rPr lang="en-US" altLang="en-US" dirty="0" smtClean="0"/>
              <a:t>_____ ____ delay</a:t>
            </a:r>
            <a:endParaRPr lang="en-US" altLang="en-US" dirty="0"/>
          </a:p>
          <a:p>
            <a:pPr lvl="2" eaLnBrk="1" hangingPunct="1"/>
            <a:r>
              <a:rPr lang="en-US" altLang="en-US" dirty="0"/>
              <a:t>Predict the </a:t>
            </a:r>
            <a:r>
              <a:rPr lang="en-US" altLang="en-US" dirty="0" smtClean="0"/>
              <a:t>__________ address</a:t>
            </a:r>
            <a:endParaRPr lang="en-US" altLang="en-US" dirty="0"/>
          </a:p>
          <a:p>
            <a:pPr lvl="2" eaLnBrk="1" hangingPunct="1"/>
            <a:r>
              <a:rPr lang="en-US" altLang="en-US" dirty="0"/>
              <a:t>Predict </a:t>
            </a:r>
            <a:r>
              <a:rPr lang="en-US" altLang="en-US" dirty="0" smtClean="0"/>
              <a:t>_________ value</a:t>
            </a:r>
            <a:endParaRPr lang="en-US" altLang="en-US" dirty="0"/>
          </a:p>
          <a:p>
            <a:pPr lvl="2" eaLnBrk="1" hangingPunct="1"/>
            <a:r>
              <a:rPr lang="en-US" altLang="en-US" dirty="0"/>
              <a:t>Load before completing </a:t>
            </a:r>
            <a:r>
              <a:rPr lang="en-US" altLang="en-US" dirty="0" smtClean="0"/>
              <a:t>____________ stores</a:t>
            </a:r>
            <a:endParaRPr lang="en-US" altLang="en-US" dirty="0"/>
          </a:p>
          <a:p>
            <a:pPr lvl="2" eaLnBrk="1" hangingPunct="1"/>
            <a:r>
              <a:rPr lang="en-US" altLang="en-US" dirty="0" smtClean="0"/>
              <a:t>________ stored </a:t>
            </a:r>
            <a:r>
              <a:rPr lang="en-US" altLang="en-US" dirty="0"/>
              <a:t>values to load unit</a:t>
            </a:r>
          </a:p>
          <a:p>
            <a:pPr lvl="1" eaLnBrk="1" hangingPunct="1"/>
            <a:r>
              <a:rPr lang="en-US" altLang="en-US" dirty="0"/>
              <a:t>Don’t </a:t>
            </a:r>
            <a:r>
              <a:rPr lang="en-US" altLang="en-US" dirty="0" smtClean="0"/>
              <a:t>______ load </a:t>
            </a:r>
            <a:r>
              <a:rPr lang="en-US" altLang="en-US" dirty="0"/>
              <a:t>until </a:t>
            </a:r>
            <a:r>
              <a:rPr lang="en-US" altLang="en-US" dirty="0" smtClean="0"/>
              <a:t>_____________ cleared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3727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Does Multiple Issue Work?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Yes, but not as much as we’d like</a:t>
            </a:r>
          </a:p>
          <a:p>
            <a:pPr eaLnBrk="1" hangingPunct="1"/>
            <a:r>
              <a:rPr lang="en-US" altLang="en-US" sz="2800" dirty="0"/>
              <a:t>Programs have real </a:t>
            </a:r>
            <a:r>
              <a:rPr lang="en-US" altLang="en-US" sz="2800" dirty="0" smtClean="0"/>
              <a:t>_______________ that </a:t>
            </a:r>
            <a:r>
              <a:rPr lang="en-US" altLang="en-US" sz="2800" dirty="0"/>
              <a:t>limit ILP</a:t>
            </a:r>
          </a:p>
          <a:p>
            <a:pPr eaLnBrk="1" hangingPunct="1"/>
            <a:r>
              <a:rPr lang="en-US" altLang="en-US" sz="2800" dirty="0"/>
              <a:t>Some </a:t>
            </a:r>
            <a:r>
              <a:rPr lang="en-US" altLang="en-US" sz="2800" dirty="0" smtClean="0"/>
              <a:t>______________ are </a:t>
            </a:r>
            <a:r>
              <a:rPr lang="en-US" altLang="en-US" sz="2800" dirty="0"/>
              <a:t>hard to </a:t>
            </a:r>
            <a:r>
              <a:rPr lang="en-US" altLang="en-US" sz="2800" dirty="0" smtClean="0"/>
              <a:t>__________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 smtClean="0"/>
              <a:t>_________________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Some </a:t>
            </a:r>
            <a:r>
              <a:rPr lang="en-US" altLang="en-US" sz="2800" dirty="0" smtClean="0"/>
              <a:t>_____________ is </a:t>
            </a:r>
            <a:r>
              <a:rPr lang="en-US" altLang="en-US" sz="2800" dirty="0"/>
              <a:t>hard to expose</a:t>
            </a:r>
          </a:p>
          <a:p>
            <a:pPr lvl="1" eaLnBrk="1" hangingPunct="1"/>
            <a:r>
              <a:rPr lang="en-US" altLang="en-US" sz="2400" dirty="0"/>
              <a:t>Limited </a:t>
            </a:r>
            <a:r>
              <a:rPr lang="en-US" altLang="en-US" sz="2400" dirty="0" smtClean="0"/>
              <a:t>_______ ____during </a:t>
            </a:r>
            <a:r>
              <a:rPr lang="en-US" altLang="en-US" sz="2400" dirty="0"/>
              <a:t>instruction issue</a:t>
            </a:r>
          </a:p>
          <a:p>
            <a:pPr eaLnBrk="1" hangingPunct="1"/>
            <a:r>
              <a:rPr lang="en-US" altLang="en-US" sz="2800" dirty="0"/>
              <a:t>Memory delays and </a:t>
            </a:r>
            <a:r>
              <a:rPr lang="en-US" altLang="en-US" sz="2800" dirty="0" smtClean="0"/>
              <a:t>________ ____________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/>
              <a:t>Hard to keep pipelines </a:t>
            </a:r>
            <a:r>
              <a:rPr lang="en-US" altLang="en-US" sz="2400" dirty="0" smtClean="0"/>
              <a:t>____</a:t>
            </a:r>
            <a:endParaRPr lang="en-US" altLang="en-US" sz="2400" dirty="0"/>
          </a:p>
          <a:p>
            <a:pPr eaLnBrk="1" hangingPunct="1"/>
            <a:r>
              <a:rPr lang="en-AU" altLang="en-US" sz="2800" dirty="0" smtClean="0"/>
              <a:t>_____________ can </a:t>
            </a:r>
            <a:r>
              <a:rPr lang="en-AU" altLang="en-US" sz="2800" dirty="0"/>
              <a:t>help if done well</a:t>
            </a:r>
          </a:p>
        </p:txBody>
      </p:sp>
    </p:spTree>
    <p:extLst>
      <p:ext uri="{BB962C8B-B14F-4D97-AF65-F5344CB8AC3E}">
        <p14:creationId xmlns:p14="http://schemas.microsoft.com/office/powerpoint/2010/main" val="25847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Powe</a:t>
            </a:r>
            <a:r>
              <a:rPr lang="en-US" altLang="en-US" dirty="0" smtClean="0"/>
              <a:t>r Efficiency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9"/>
            <a:ext cx="8270875" cy="149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AU" altLang="en-US" sz="2800" dirty="0" smtClean="0"/>
              <a:t>Complexity of dynamic scheduling and speculations requires power</a:t>
            </a:r>
          </a:p>
          <a:p>
            <a:pPr eaLnBrk="1" hangingPunct="1"/>
            <a:r>
              <a:rPr lang="en-AU" altLang="en-US" sz="2800" dirty="0" smtClean="0"/>
              <a:t>Multiple </a:t>
            </a:r>
            <a:r>
              <a:rPr lang="en-AU" altLang="en-US" sz="2800" dirty="0"/>
              <a:t>simpler cores may be </a:t>
            </a:r>
            <a:r>
              <a:rPr lang="en-AU" altLang="en-US" sz="2800" dirty="0" smtClean="0"/>
              <a:t>better</a:t>
            </a:r>
            <a:endParaRPr lang="en-AU" altLang="en-US" sz="2400" dirty="0"/>
          </a:p>
        </p:txBody>
      </p:sp>
      <p:graphicFrame>
        <p:nvGraphicFramePr>
          <p:cNvPr id="6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28898"/>
              </p:ext>
            </p:extLst>
          </p:nvPr>
        </p:nvGraphicFramePr>
        <p:xfrm>
          <a:off x="435575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Microprocessor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Clock Rate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Issue width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Out-of-order/ Speculation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40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4.11 ARM Cortex A8 Pipeline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3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59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4.11 Core i7 Pipeline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30" y="1082583"/>
            <a:ext cx="5232190" cy="563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smtClean="0"/>
              <a:t>Instruction Requirements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Read register operands</a:t>
            </a:r>
          </a:p>
          <a:p>
            <a:r>
              <a:rPr lang="en-US" altLang="en-US" sz="2400" dirty="0" smtClean="0"/>
              <a:t>Calculate _________ _______ using 16-bit offset</a:t>
            </a:r>
          </a:p>
          <a:p>
            <a:r>
              <a:rPr lang="en-US" altLang="en-US" sz="2400" dirty="0" smtClean="0"/>
              <a:t>Load: ______ memory and _______ register</a:t>
            </a:r>
          </a:p>
          <a:p>
            <a:r>
              <a:rPr lang="en-US" altLang="en-US" sz="2400" dirty="0" smtClean="0"/>
              <a:t>Store: _______ register value to ________</a:t>
            </a:r>
            <a:endParaRPr lang="en-US" altLang="en-US" sz="2400" dirty="0"/>
          </a:p>
        </p:txBody>
      </p:sp>
      <p:pic>
        <p:nvPicPr>
          <p:cNvPr id="8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16" y="3273084"/>
            <a:ext cx="5450763" cy="303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26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4.15 Concluding Remarks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 influences </a:t>
            </a:r>
            <a:r>
              <a:rPr lang="en-US" altLang="en-US" sz="2800" dirty="0"/>
              <a:t>design of </a:t>
            </a:r>
            <a:r>
              <a:rPr lang="en-US" altLang="en-US" sz="2800" dirty="0" smtClean="0"/>
              <a:t>________ and ______ </a:t>
            </a:r>
            <a:endParaRPr lang="en-US" altLang="en-US" sz="2800" dirty="0"/>
          </a:p>
          <a:p>
            <a:pPr eaLnBrk="1" hangingPunct="1"/>
            <a:r>
              <a:rPr lang="en-US" altLang="en-US" sz="2800" dirty="0" smtClean="0"/>
              <a:t>___________ and ________influence </a:t>
            </a:r>
            <a:r>
              <a:rPr lang="en-US" altLang="en-US" sz="2800" dirty="0"/>
              <a:t>design of </a:t>
            </a:r>
            <a:r>
              <a:rPr lang="en-US" altLang="en-US" sz="2800" dirty="0" smtClean="0"/>
              <a:t>___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Pipelining improves </a:t>
            </a:r>
            <a:r>
              <a:rPr lang="en-US" altLang="en-US" sz="2800" dirty="0" smtClean="0"/>
              <a:t>__________ ___________</a:t>
            </a:r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sz="2800" dirty="0"/>
              <a:t>using parallelism</a:t>
            </a:r>
          </a:p>
          <a:p>
            <a:pPr lvl="1" eaLnBrk="1" hangingPunct="1"/>
            <a:r>
              <a:rPr lang="en-US" altLang="en-US" sz="2400" dirty="0"/>
              <a:t>More </a:t>
            </a:r>
            <a:r>
              <a:rPr lang="en-US" altLang="en-US" sz="2400" dirty="0" smtClean="0"/>
              <a:t>___________ completed ___ ________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_________ for </a:t>
            </a:r>
            <a:r>
              <a:rPr lang="en-US" altLang="en-US" sz="2400" dirty="0"/>
              <a:t>each instruction </a:t>
            </a:r>
            <a:r>
              <a:rPr lang="en-US" altLang="en-US" sz="2400" dirty="0" smtClean="0"/>
              <a:t>___ ________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Hazards: </a:t>
            </a:r>
            <a:r>
              <a:rPr lang="en-US" altLang="en-US" sz="2800" dirty="0" smtClean="0"/>
              <a:t>__________, _____, _______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Multiple issue and dynamic scheduling (ILP)</a:t>
            </a:r>
          </a:p>
          <a:p>
            <a:pPr lvl="1" eaLnBrk="1" hangingPunct="1"/>
            <a:r>
              <a:rPr lang="en-US" altLang="en-US" sz="2400" dirty="0" smtClean="0"/>
              <a:t>_______________ limit </a:t>
            </a:r>
            <a:r>
              <a:rPr lang="en-US" altLang="en-US" sz="2400" dirty="0"/>
              <a:t>achievable parallelism</a:t>
            </a:r>
          </a:p>
          <a:p>
            <a:pPr lvl="1" eaLnBrk="1" hangingPunct="1"/>
            <a:r>
              <a:rPr lang="en-US" altLang="en-US" sz="2400" dirty="0" smtClean="0"/>
              <a:t>_____________leads </a:t>
            </a:r>
            <a:r>
              <a:rPr lang="en-US" altLang="en-US" sz="2400" dirty="0"/>
              <a:t>to the power wall</a:t>
            </a:r>
          </a:p>
        </p:txBody>
      </p:sp>
    </p:spTree>
    <p:extLst>
      <p:ext uri="{BB962C8B-B14F-4D97-AF65-F5344CB8AC3E}">
        <p14:creationId xmlns:p14="http://schemas.microsoft.com/office/powerpoint/2010/main" val="32984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2800" dirty="0" smtClean="0"/>
              <a:t> Instruction Requirements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Read register operands</a:t>
            </a:r>
          </a:p>
          <a:p>
            <a:r>
              <a:rPr lang="en-US" altLang="en-US" sz="2400" dirty="0" smtClean="0"/>
              <a:t>_________ operands</a:t>
            </a:r>
          </a:p>
          <a:p>
            <a:r>
              <a:rPr lang="en-US" altLang="en-US" sz="2400" dirty="0" smtClean="0"/>
              <a:t>Calculate ______ _________</a:t>
            </a:r>
            <a:endParaRPr lang="en-US" altLang="en-US" sz="2400" dirty="0"/>
          </a:p>
        </p:txBody>
      </p:sp>
      <p:pic>
        <p:nvPicPr>
          <p:cNvPr id="8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678317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1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5091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Creating a Single </a:t>
            </a:r>
            <a:r>
              <a:rPr lang="en-US" altLang="en-US" sz="2800" dirty="0" err="1" smtClean="0"/>
              <a:t>Datapath</a:t>
            </a:r>
            <a:r>
              <a:rPr lang="en-US" altLang="en-US" dirty="0" smtClean="0"/>
              <a:t>: R-type + </a:t>
            </a:r>
            <a:r>
              <a:rPr lang="en-US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035011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We want a ___________ implementation.</a:t>
            </a:r>
          </a:p>
          <a:p>
            <a:r>
              <a:rPr lang="en-US" altLang="en-US" sz="2400" dirty="0" smtClean="0"/>
              <a:t>Separate ____________ and ____ memories are required.</a:t>
            </a:r>
          </a:p>
          <a:p>
            <a:r>
              <a:rPr lang="en-US" altLang="en-US" sz="2400" dirty="0" smtClean="0"/>
              <a:t>When I say _________, you say ____.</a:t>
            </a:r>
            <a:endParaRPr lang="en-US" altLang="en-US" sz="2400" dirty="0"/>
          </a:p>
        </p:txBody>
      </p:sp>
      <p:pic>
        <p:nvPicPr>
          <p:cNvPr id="8" name="Picture 9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" y="2607989"/>
            <a:ext cx="7945438" cy="38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Adding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2800" dirty="0" smtClean="0"/>
              <a:t> to the R-type +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Datapath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4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17" y="1207157"/>
            <a:ext cx="8017257" cy="525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4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Defining Necessary Control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en-US" sz="2400" dirty="0"/>
          </a:p>
        </p:txBody>
      </p:sp>
      <p:pic>
        <p:nvPicPr>
          <p:cNvPr id="8" name="Picture 7" descr="f04-15-97801240772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8" y="1192666"/>
            <a:ext cx="8134390" cy="503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39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Adding a Control Unit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670" y="2339975"/>
            <a:ext cx="5604296" cy="435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f04-18-9780124077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00" y="1131408"/>
            <a:ext cx="6603944" cy="105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R-type Instruction Execution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0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 smtClean="0"/>
              <a:t>4.4 </a:t>
            </a:r>
            <a:r>
              <a:rPr lang="en-US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 smtClean="0"/>
              <a:t> Instruction Execution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48" y="1095980"/>
            <a:ext cx="6884495" cy="534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9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2800" dirty="0" smtClean="0"/>
              <a:t> Instruction Execution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6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0370" y="335828"/>
            <a:ext cx="7772400" cy="629920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4</a:t>
            </a:r>
            <a:r>
              <a:rPr lang="en-US" altLang="en-US" sz="2800" dirty="0" smtClean="0">
                <a:solidFill>
                  <a:schemeClr val="tx1"/>
                </a:solidFill>
              </a:rPr>
              <a:t>.1 Implementation Basics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3932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68753" y="1433966"/>
            <a:ext cx="8503103" cy="5184547"/>
          </a:xfrm>
        </p:spPr>
        <p:txBody>
          <a:bodyPr/>
          <a:lstStyle/>
          <a:p>
            <a:pPr algn="just"/>
            <a:r>
              <a:rPr lang="en-US" altLang="en-US" sz="2400" dirty="0"/>
              <a:t>Performance Factors</a:t>
            </a:r>
          </a:p>
          <a:p>
            <a:pPr lvl="1" algn="just"/>
            <a:r>
              <a:rPr lang="en-US" altLang="en-US" sz="2400" dirty="0"/>
              <a:t>Instruction Count </a:t>
            </a:r>
          </a:p>
          <a:p>
            <a:pPr lvl="1" algn="just"/>
            <a:r>
              <a:rPr lang="en-US" altLang="en-US" sz="2400" dirty="0"/>
              <a:t>Cycle Time</a:t>
            </a:r>
          </a:p>
          <a:p>
            <a:pPr lvl="1" algn="just"/>
            <a:r>
              <a:rPr lang="en-US" altLang="en-US" sz="2400" dirty="0"/>
              <a:t>CPI</a:t>
            </a:r>
          </a:p>
          <a:p>
            <a:pPr algn="just"/>
            <a:r>
              <a:rPr lang="en-US" altLang="en-US" sz="2400" dirty="0"/>
              <a:t>A Basic MIPS Implementation</a:t>
            </a:r>
          </a:p>
          <a:p>
            <a:pPr lvl="1" algn="just"/>
            <a:r>
              <a:rPr lang="en-US" altLang="en-US" sz="2400" dirty="0"/>
              <a:t>Simple subset: </a:t>
            </a:r>
            <a:r>
              <a:rPr lang="en-US" altLang="en-US" sz="2400" b="1" dirty="0" err="1">
                <a:latin typeface="Courier New" pitchFamily="49" charset="0"/>
              </a:rPr>
              <a:t>lw</a:t>
            </a:r>
            <a:r>
              <a:rPr lang="en-US" altLang="en-US" sz="2400" b="1" dirty="0">
                <a:latin typeface="Courier New" pitchFamily="49" charset="0"/>
              </a:rPr>
              <a:t>, </a:t>
            </a:r>
            <a:r>
              <a:rPr lang="en-US" altLang="en-US" sz="2400" b="1" dirty="0" err="1">
                <a:latin typeface="Courier New" pitchFamily="49" charset="0"/>
              </a:rPr>
              <a:t>sw</a:t>
            </a:r>
            <a:r>
              <a:rPr lang="en-US" altLang="en-US" sz="2400" b="1" dirty="0">
                <a:latin typeface="Courier New" pitchFamily="49" charset="0"/>
              </a:rPr>
              <a:t>, add, sub, and, or, </a:t>
            </a:r>
            <a:r>
              <a:rPr lang="en-US" altLang="en-US" sz="2400" b="1" dirty="0" err="1">
                <a:latin typeface="Courier New" pitchFamily="49" charset="0"/>
              </a:rPr>
              <a:t>slt</a:t>
            </a:r>
            <a:r>
              <a:rPr lang="en-US" altLang="en-US" sz="2400" b="1" dirty="0">
                <a:latin typeface="Courier New" pitchFamily="49" charset="0"/>
              </a:rPr>
              <a:t>, </a:t>
            </a:r>
            <a:r>
              <a:rPr lang="en-US" altLang="en-US" sz="2400" b="1" dirty="0" err="1">
                <a:latin typeface="Courier New" pitchFamily="49" charset="0"/>
              </a:rPr>
              <a:t>beq</a:t>
            </a:r>
            <a:r>
              <a:rPr lang="en-US" altLang="en-US" sz="2400" b="1" dirty="0">
                <a:latin typeface="Courier New" pitchFamily="49" charset="0"/>
              </a:rPr>
              <a:t>, j</a:t>
            </a:r>
          </a:p>
          <a:p>
            <a:pPr lvl="1">
              <a:lnSpc>
                <a:spcPct val="90000"/>
              </a:lnSpc>
              <a:buFont typeface="Times" pitchFamily="18" charset="0"/>
              <a:buChar char="•"/>
            </a:pPr>
            <a:endParaRPr lang="en-US" altLang="en-US" sz="20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Implementing Jumps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4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R-type Instruction Timing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0" y="1511356"/>
            <a:ext cx="8253435" cy="389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2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sz="2800" dirty="0" smtClean="0"/>
              <a:t> Instruction Timing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08" y="1271752"/>
            <a:ext cx="824582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1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sz="2800" dirty="0" smtClean="0"/>
              <a:t> Instruction Timing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14" y="1418349"/>
            <a:ext cx="8064577" cy="38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1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4.4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altLang="en-US" sz="2800" dirty="0" smtClean="0"/>
              <a:t> Instruction Timing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9" y="1260694"/>
            <a:ext cx="8284779" cy="390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 smtClean="0"/>
              <a:t>4.4 </a:t>
            </a:r>
            <a:r>
              <a:rPr lang="en-US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dirty="0" smtClean="0"/>
              <a:t> Instruction Timing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1" y="1260474"/>
            <a:ext cx="8205952" cy="195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An Overview of Pipelining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36289" y="1192665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altLang="en-US" sz="2400" dirty="0"/>
              <a:t>Pipelining is an implementation technique in which </a:t>
            </a:r>
            <a:r>
              <a:rPr lang="en-US" altLang="en-US" sz="2400" dirty="0" smtClean="0"/>
              <a:t>___________ </a:t>
            </a:r>
            <a:r>
              <a:rPr lang="en-US" altLang="en-US" sz="2400" u="sng" dirty="0" smtClean="0"/>
              <a:t>_____________</a:t>
            </a:r>
            <a:r>
              <a:rPr lang="en-US" altLang="en-US" sz="2400" dirty="0" smtClean="0"/>
              <a:t>are </a:t>
            </a:r>
            <a:r>
              <a:rPr lang="en-US" altLang="en-US" sz="2400" u="sng" dirty="0" smtClean="0"/>
              <a:t>_________ </a:t>
            </a:r>
            <a:r>
              <a:rPr lang="en-US" altLang="en-US" sz="2400" dirty="0" smtClean="0"/>
              <a:t>in </a:t>
            </a:r>
            <a:r>
              <a:rPr lang="en-US" altLang="en-US" sz="2400" dirty="0"/>
              <a:t>execution.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/>
              <a:t>Pipelining helps </a:t>
            </a:r>
            <a:r>
              <a:rPr lang="en-US" altLang="en-US" sz="2400" u="sng" dirty="0" smtClean="0"/>
              <a:t>_____________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not individual </a:t>
            </a:r>
            <a:r>
              <a:rPr lang="en-US" altLang="en-US" sz="2400" dirty="0" smtClean="0"/>
              <a:t>___________ _____.</a:t>
            </a:r>
            <a:endParaRPr lang="en-US" altLang="en-US" sz="2400" dirty="0"/>
          </a:p>
          <a:p>
            <a:pPr algn="just">
              <a:lnSpc>
                <a:spcPct val="90000"/>
              </a:lnSpc>
            </a:pPr>
            <a:r>
              <a:rPr lang="en-US" altLang="en-US" sz="2400" dirty="0"/>
              <a:t>You can’t </a:t>
            </a:r>
            <a:r>
              <a:rPr lang="en-US" altLang="en-US" sz="2400" dirty="0" smtClean="0"/>
              <a:t>____ a </a:t>
            </a:r>
            <a:r>
              <a:rPr lang="en-US" altLang="en-US" sz="2400" dirty="0"/>
              <a:t>stage.</a:t>
            </a:r>
          </a:p>
        </p:txBody>
      </p:sp>
    </p:spTree>
    <p:extLst>
      <p:ext uri="{BB962C8B-B14F-4D97-AF65-F5344CB8AC3E}">
        <p14:creationId xmlns:p14="http://schemas.microsoft.com/office/powerpoint/2010/main" val="2584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The Laundry Analogy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0" y="1238523"/>
            <a:ext cx="5064398" cy="404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558889" y="1238523"/>
            <a:ext cx="3269799" cy="453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Speedup</a:t>
            </a:r>
          </a:p>
          <a:p>
            <a:pPr>
              <a:spcBef>
                <a:spcPts val="0"/>
              </a:spcBef>
            </a:pPr>
            <a:r>
              <a:rPr lang="en-US" altLang="en-US" sz="2400" dirty="0"/>
              <a:t>One Load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en-US" sz="2400" dirty="0"/>
              <a:t> </a:t>
            </a:r>
          </a:p>
          <a:p>
            <a:pPr>
              <a:spcBef>
                <a:spcPts val="0"/>
              </a:spcBef>
            </a:pPr>
            <a:endParaRPr lang="en-US" altLang="en-US" sz="2400" dirty="0"/>
          </a:p>
          <a:p>
            <a:r>
              <a:rPr lang="en-US" altLang="en-US" sz="2400" dirty="0"/>
              <a:t>Four Loads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</a:p>
          <a:p>
            <a:endParaRPr lang="en-US" altLang="en-US" sz="2400" dirty="0"/>
          </a:p>
          <a:p>
            <a:r>
              <a:rPr lang="en-US" altLang="en-US" sz="2400" dirty="0"/>
              <a:t>N Loads as N  </a:t>
            </a:r>
            <a:r>
              <a:rPr lang="en-US" altLang="en-US" sz="2400" dirty="0">
                <a:sym typeface="Symbol"/>
              </a:rPr>
              <a:t> </a:t>
            </a:r>
          </a:p>
          <a:p>
            <a:pPr marL="0" indent="0">
              <a:buNone/>
            </a:pPr>
            <a:r>
              <a:rPr lang="en-US" altLang="en-US" sz="2400" dirty="0">
                <a:sym typeface="Symbol"/>
              </a:rPr>
              <a:t>    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92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MIPS Processor Stages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/>
              <a:t>Instruction fetch (IF)</a:t>
            </a:r>
          </a:p>
          <a:p>
            <a:r>
              <a:rPr lang="en-US" altLang="en-US" sz="2400" dirty="0"/>
              <a:t>Instruction decode and register read (ID)</a:t>
            </a:r>
          </a:p>
          <a:p>
            <a:r>
              <a:rPr lang="en-US" altLang="en-US" sz="2400" dirty="0"/>
              <a:t>Execution (calculate address) (EX)</a:t>
            </a:r>
          </a:p>
          <a:p>
            <a:r>
              <a:rPr lang="en-US" altLang="en-US" sz="2400" dirty="0"/>
              <a:t>Memory access (MEM)</a:t>
            </a:r>
          </a:p>
          <a:p>
            <a:r>
              <a:rPr lang="en-US" altLang="en-US" sz="2400" dirty="0"/>
              <a:t>Register write (WB)</a:t>
            </a:r>
          </a:p>
        </p:txBody>
      </p:sp>
    </p:spTree>
    <p:extLst>
      <p:ext uri="{BB962C8B-B14F-4D97-AF65-F5344CB8AC3E}">
        <p14:creationId xmlns:p14="http://schemas.microsoft.com/office/powerpoint/2010/main" val="8310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Single Cycle vs. Pipelined Performance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74662" y="1171903"/>
            <a:ext cx="809148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kern="0" dirty="0" smtClean="0"/>
              <a:t>Consider: </a:t>
            </a:r>
            <a:r>
              <a:rPr lang="en-US" altLang="en-US" sz="2400" b="1" kern="0" dirty="0" err="1" smtClean="0">
                <a:latin typeface="Courier New" pitchFamily="49" charset="0"/>
              </a:rPr>
              <a:t>lw</a:t>
            </a:r>
            <a:r>
              <a:rPr lang="en-US" altLang="en-US" sz="2400" b="1" kern="0" dirty="0" smtClean="0">
                <a:latin typeface="Courier New" pitchFamily="49" charset="0"/>
              </a:rPr>
              <a:t>, </a:t>
            </a:r>
            <a:r>
              <a:rPr lang="en-US" altLang="en-US" sz="2400" b="1" kern="0" dirty="0" err="1" smtClean="0">
                <a:latin typeface="Courier New" pitchFamily="49" charset="0"/>
              </a:rPr>
              <a:t>sw</a:t>
            </a:r>
            <a:r>
              <a:rPr lang="en-US" altLang="en-US" sz="2400" b="1" kern="0" dirty="0" smtClean="0">
                <a:latin typeface="Courier New" pitchFamily="49" charset="0"/>
              </a:rPr>
              <a:t>, add, sub, and, or, </a:t>
            </a:r>
            <a:r>
              <a:rPr lang="en-US" altLang="en-US" sz="2400" b="1" kern="0" dirty="0" err="1" smtClean="0">
                <a:latin typeface="Courier New" pitchFamily="49" charset="0"/>
              </a:rPr>
              <a:t>slt</a:t>
            </a:r>
            <a:r>
              <a:rPr lang="en-US" altLang="en-US" sz="2400" b="1" kern="0" dirty="0" smtClean="0">
                <a:latin typeface="Courier New" pitchFamily="49" charset="0"/>
              </a:rPr>
              <a:t>, </a:t>
            </a:r>
            <a:r>
              <a:rPr lang="en-US" altLang="en-US" sz="2400" b="1" kern="0" dirty="0" err="1" smtClean="0">
                <a:latin typeface="Courier New" pitchFamily="49" charset="0"/>
              </a:rPr>
              <a:t>beq</a:t>
            </a:r>
            <a:endParaRPr lang="en-US" altLang="en-US" sz="2400" b="1" kern="0" dirty="0" smtClean="0">
              <a:latin typeface="Courier New" pitchFamily="49" charset="0"/>
            </a:endParaRPr>
          </a:p>
          <a:p>
            <a:r>
              <a:rPr lang="en-US" altLang="en-US" sz="2400" kern="0" dirty="0" smtClean="0"/>
              <a:t>Operation times: memory, ALU 200 </a:t>
            </a:r>
            <a:r>
              <a:rPr lang="en-US" altLang="en-US" sz="2400" kern="0" dirty="0" err="1" smtClean="0"/>
              <a:t>ps</a:t>
            </a:r>
            <a:r>
              <a:rPr lang="en-US" altLang="en-US" sz="2400" kern="0" dirty="0" smtClean="0"/>
              <a:t>, register 100 </a:t>
            </a:r>
            <a:r>
              <a:rPr lang="en-US" altLang="en-US" sz="2400" kern="0" dirty="0" err="1" smtClean="0"/>
              <a:t>ps</a:t>
            </a:r>
            <a:endParaRPr lang="en-US" altLang="en-US" sz="2400" kern="0" dirty="0" smtClean="0"/>
          </a:p>
          <a:p>
            <a:endParaRPr lang="en-US" altLang="en-US" sz="2400" kern="0" dirty="0">
              <a:latin typeface="Arial" pitchFamily="34" charset="0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58488"/>
              </p:ext>
            </p:extLst>
          </p:nvPr>
        </p:nvGraphicFramePr>
        <p:xfrm>
          <a:off x="343692" y="3452375"/>
          <a:ext cx="8353425" cy="2246319"/>
        </p:xfrm>
        <a:graphic>
          <a:graphicData uri="http://schemas.openxmlformats.org/drawingml/2006/table">
            <a:tbl>
              <a:tblPr/>
              <a:tblGrid>
                <a:gridCol w="1193800"/>
                <a:gridCol w="1268770"/>
                <a:gridCol w="1118830"/>
                <a:gridCol w="1190625"/>
                <a:gridCol w="1195387"/>
                <a:gridCol w="1192213"/>
                <a:gridCol w="1193800"/>
              </a:tblGrid>
              <a:tr h="640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fetch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read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op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access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Register write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time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800ps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04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sw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R-format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5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beq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 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200ps</a:t>
                      </a:r>
                      <a:endParaRPr kumimoji="0" lang="en-A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500ps</a:t>
                      </a:r>
                      <a:endParaRPr kumimoji="0" lang="en-A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5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3073" y="320062"/>
            <a:ext cx="7772400" cy="629920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4.1 Implementation Overview</a:t>
            </a:r>
            <a:endParaRPr lang="en-US" altLang="en-US" dirty="0"/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5454" y="1228103"/>
            <a:ext cx="8566030" cy="4906479"/>
          </a:xfrm>
        </p:spPr>
        <p:txBody>
          <a:bodyPr/>
          <a:lstStyle/>
          <a:p>
            <a:pPr algn="just"/>
            <a:r>
              <a:rPr lang="en-US" altLang="en-US" sz="2400" dirty="0" smtClean="0"/>
              <a:t>All instructions begin the same way</a:t>
            </a:r>
          </a:p>
          <a:p>
            <a:pPr lvl="1" algn="just"/>
            <a:r>
              <a:rPr lang="en-US" altLang="en-US" sz="2400" u="sng" dirty="0" smtClean="0"/>
              <a:t>_________________</a:t>
            </a:r>
          </a:p>
          <a:p>
            <a:pPr lvl="1" algn="just"/>
            <a:r>
              <a:rPr lang="en-US" altLang="en-US" sz="2400" u="sng" dirty="0" smtClean="0"/>
              <a:t>___________________</a:t>
            </a:r>
          </a:p>
          <a:p>
            <a:pPr lvl="1" algn="just"/>
            <a:r>
              <a:rPr lang="en-US" altLang="en-US" sz="2400" u="sng" dirty="0" smtClean="0"/>
              <a:t>____________________</a:t>
            </a:r>
            <a:endParaRPr lang="en-US" altLang="en-US" sz="2400" dirty="0" smtClean="0"/>
          </a:p>
          <a:p>
            <a:pPr lvl="1" algn="just"/>
            <a:endParaRPr lang="en-US" altLang="en-US" sz="2400" dirty="0">
              <a:latin typeface="Arial" pitchFamily="34" charset="0"/>
            </a:endParaRPr>
          </a:p>
          <a:p>
            <a:pPr algn="just"/>
            <a:r>
              <a:rPr lang="en-US" altLang="en-US" sz="2400" dirty="0"/>
              <a:t>Then, it depends on the instruction</a:t>
            </a:r>
          </a:p>
          <a:p>
            <a:pPr lvl="1" algn="just"/>
            <a:r>
              <a:rPr lang="en-US" altLang="en-US" sz="2400" b="1" dirty="0" err="1">
                <a:latin typeface="Courier New" pitchFamily="49" charset="0"/>
              </a:rPr>
              <a:t>lw</a:t>
            </a:r>
            <a:r>
              <a:rPr lang="en-US" altLang="en-US" sz="2400" b="1" dirty="0">
                <a:latin typeface="Courier New" pitchFamily="49" charset="0"/>
              </a:rPr>
              <a:t>         </a:t>
            </a:r>
          </a:p>
          <a:p>
            <a:pPr lvl="1" algn="just"/>
            <a:r>
              <a:rPr lang="en-US" altLang="en-US" sz="2400" b="1" dirty="0" err="1">
                <a:latin typeface="Courier New" pitchFamily="49" charset="0"/>
              </a:rPr>
              <a:t>sw</a:t>
            </a:r>
            <a:r>
              <a:rPr lang="en-US" altLang="en-US" sz="2400" dirty="0"/>
              <a:t>           </a:t>
            </a:r>
          </a:p>
          <a:p>
            <a:pPr lvl="1" algn="just"/>
            <a:r>
              <a:rPr lang="en-US" altLang="en-US" sz="2400" b="1" dirty="0">
                <a:latin typeface="Courier New" pitchFamily="49" charset="0"/>
              </a:rPr>
              <a:t>add</a:t>
            </a:r>
            <a:r>
              <a:rPr lang="en-US" altLang="en-US" sz="2400" dirty="0"/>
              <a:t> et.al.               </a:t>
            </a:r>
          </a:p>
          <a:p>
            <a:pPr lvl="1" algn="just"/>
            <a:r>
              <a:rPr lang="en-US" altLang="en-US" sz="2400" b="1" dirty="0" err="1" smtClean="0">
                <a:latin typeface="Courier New" pitchFamily="49" charset="0"/>
              </a:rPr>
              <a:t>beq</a:t>
            </a:r>
            <a:endParaRPr lang="en-US" altLang="en-US" sz="2400" b="1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Single Cycle vs. Pipelined Timeline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273558"/>
            <a:ext cx="7202433" cy="503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2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Designing Instruction Sets for Pipelining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en-US" sz="2400" dirty="0">
                <a:latin typeface="Arial" pitchFamily="34" charset="0"/>
              </a:rPr>
              <a:t>All MIPS instructions are the same </a:t>
            </a:r>
            <a:r>
              <a:rPr lang="en-US" altLang="en-US" sz="2400" dirty="0" smtClean="0">
                <a:latin typeface="Arial" pitchFamily="34" charset="0"/>
              </a:rPr>
              <a:t>______.</a:t>
            </a:r>
            <a:endParaRPr lang="en-US" altLang="en-US" sz="2400" dirty="0">
              <a:latin typeface="Arial" pitchFamily="34" charset="0"/>
            </a:endParaRP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en-US" sz="2400" dirty="0">
                <a:latin typeface="Arial" pitchFamily="34" charset="0"/>
              </a:rPr>
              <a:t>MIPS has only a few </a:t>
            </a:r>
            <a:r>
              <a:rPr lang="en-US" altLang="en-US" sz="2400" dirty="0" smtClean="0">
                <a:latin typeface="Arial" pitchFamily="34" charset="0"/>
              </a:rPr>
              <a:t>__________ ______.</a:t>
            </a:r>
            <a:endParaRPr lang="en-US" altLang="en-US" sz="2400" dirty="0">
              <a:latin typeface="Arial" pitchFamily="34" charset="0"/>
            </a:endParaRP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en-US" sz="2400" dirty="0">
                <a:latin typeface="Arial" pitchFamily="34" charset="0"/>
              </a:rPr>
              <a:t>Memory operands appear only in </a:t>
            </a:r>
            <a:r>
              <a:rPr lang="en-US" altLang="en-US" sz="2400" dirty="0" smtClean="0">
                <a:latin typeface="Arial" pitchFamily="34" charset="0"/>
              </a:rPr>
              <a:t>_____.</a:t>
            </a:r>
            <a:endParaRPr lang="en-US" altLang="en-US" sz="2400" dirty="0">
              <a:latin typeface="Arial" pitchFamily="34" charset="0"/>
            </a:endParaRPr>
          </a:p>
          <a:p>
            <a:pPr>
              <a:lnSpc>
                <a:spcPct val="130000"/>
              </a:lnSpc>
              <a:spcBef>
                <a:spcPct val="35000"/>
              </a:spcBef>
            </a:pPr>
            <a:r>
              <a:rPr lang="en-US" altLang="en-US" sz="2400" dirty="0">
                <a:latin typeface="Arial" pitchFamily="34" charset="0"/>
              </a:rPr>
              <a:t>Operands must be </a:t>
            </a:r>
            <a:r>
              <a:rPr lang="en-US" altLang="en-US" sz="2400" dirty="0" smtClean="0">
                <a:latin typeface="Arial" pitchFamily="34" charset="0"/>
              </a:rPr>
              <a:t>_______ in memory.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14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Pipeline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Structural Hazard - not enough </a:t>
            </a:r>
            <a:r>
              <a:rPr lang="en-US" altLang="en-US" sz="2400" dirty="0" smtClean="0"/>
              <a:t>_________.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Data Hazards – one </a:t>
            </a:r>
            <a:r>
              <a:rPr lang="en-US" altLang="en-US" sz="2400" dirty="0" smtClean="0"/>
              <a:t>__________ needs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______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of </a:t>
            </a:r>
            <a:r>
              <a:rPr lang="en-US" altLang="en-US" sz="2400" dirty="0"/>
              <a:t>another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Control Hazard </a:t>
            </a:r>
            <a:r>
              <a:rPr lang="en-US" altLang="en-US" sz="2400" dirty="0" smtClean="0"/>
              <a:t>– __________ aren’t </a:t>
            </a:r>
            <a:r>
              <a:rPr lang="en-US" altLang="en-US" sz="2400" dirty="0"/>
              <a:t>made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Conservative Approach </a:t>
            </a:r>
            <a:r>
              <a:rPr lang="en-US" altLang="en-US" sz="2400" dirty="0" smtClean="0"/>
              <a:t>– ______</a:t>
            </a:r>
            <a:endParaRPr lang="en-US" altLang="en-US" sz="2400" u="sng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Alternative Approach – </a:t>
            </a:r>
            <a:r>
              <a:rPr lang="en-US" altLang="en-US" sz="2400" dirty="0" smtClean="0"/>
              <a:t>_________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79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Data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5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A </a:t>
            </a:r>
            <a:r>
              <a:rPr lang="en-US" altLang="en-US" sz="2400" dirty="0" smtClean="0"/>
              <a:t>____ hazard </a:t>
            </a:r>
            <a:r>
              <a:rPr lang="en-US" altLang="en-US" sz="2400" dirty="0"/>
              <a:t>occurs when a </a:t>
            </a:r>
            <a:r>
              <a:rPr lang="en-US" altLang="en-US" sz="2400" dirty="0" smtClean="0"/>
              <a:t>______ _____ has </a:t>
            </a:r>
            <a:r>
              <a:rPr lang="en-US" altLang="en-US" sz="2400" dirty="0"/>
              <a:t>not yet been </a:t>
            </a:r>
            <a:r>
              <a:rPr lang="en-US" altLang="en-US" sz="2400" dirty="0" smtClean="0"/>
              <a:t>______ to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________ ____.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Consider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Courier New" pitchFamily="49" charset="0"/>
              </a:rPr>
              <a:t>   add $s0, $t0, $t1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Courier New" pitchFamily="49" charset="0"/>
              </a:rPr>
              <a:t>   sub $t2, $s0, $t3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Though the result is not </a:t>
            </a:r>
            <a:r>
              <a:rPr lang="en-US" altLang="en-US" sz="2400" dirty="0" smtClean="0"/>
              <a:t>______ until ___, it </a:t>
            </a:r>
            <a:r>
              <a:rPr lang="en-US" altLang="en-US" sz="2400" dirty="0"/>
              <a:t>is available after the </a:t>
            </a:r>
            <a:r>
              <a:rPr lang="en-US" altLang="en-US" sz="2400" dirty="0">
                <a:latin typeface="Courier New" pitchFamily="49" charset="0"/>
              </a:rPr>
              <a:t>add</a:t>
            </a:r>
            <a:r>
              <a:rPr lang="en-US" altLang="en-US" sz="2400" dirty="0">
                <a:latin typeface="Arial" pitchFamily="34" charset="0"/>
              </a:rPr>
              <a:t> </a:t>
            </a:r>
            <a:r>
              <a:rPr lang="en-US" altLang="en-US" sz="2400" dirty="0"/>
              <a:t>has finished the EX stage, </a:t>
            </a:r>
            <a:r>
              <a:rPr lang="en-US" altLang="en-US" sz="2400" dirty="0" smtClean="0"/>
              <a:t>_______ it </a:t>
            </a:r>
            <a:r>
              <a:rPr lang="en-US" altLang="en-US" sz="2400" dirty="0"/>
              <a:t>to the right place.</a:t>
            </a:r>
          </a:p>
        </p:txBody>
      </p:sp>
    </p:spTree>
    <p:extLst>
      <p:ext uri="{BB962C8B-B14F-4D97-AF65-F5344CB8AC3E}">
        <p14:creationId xmlns:p14="http://schemas.microsoft.com/office/powerpoint/2010/main" val="40653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Two Instruction Forwarding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/>
              <a:t>Forwarding paths are </a:t>
            </a:r>
            <a:r>
              <a:rPr lang="en-US" altLang="en-US" sz="2400" dirty="0" smtClean="0"/>
              <a:t>_____ only </a:t>
            </a:r>
            <a:r>
              <a:rPr lang="en-US" altLang="en-US" sz="2400" dirty="0"/>
              <a:t>if the destination stage is </a:t>
            </a:r>
            <a:r>
              <a:rPr lang="en-US" altLang="en-US" sz="2400" dirty="0" smtClean="0"/>
              <a:t>_____ than </a:t>
            </a:r>
            <a:r>
              <a:rPr lang="en-US" altLang="en-US" sz="2400" dirty="0"/>
              <a:t>the source stage.</a:t>
            </a:r>
          </a:p>
        </p:txBody>
      </p:sp>
      <p:pic>
        <p:nvPicPr>
          <p:cNvPr id="8" name="Picture 6" descr="f04-2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50" y="2349159"/>
            <a:ext cx="5842353" cy="112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f04-29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45" y="3764754"/>
            <a:ext cx="6438106" cy="22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9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More on Forwarding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19858" y="1192665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/>
              <a:t>Forwarding can’t fix everything.</a:t>
            </a:r>
          </a:p>
          <a:p>
            <a:r>
              <a:rPr lang="en-US" altLang="en-US" sz="2400" dirty="0"/>
              <a:t>Consider</a:t>
            </a:r>
          </a:p>
          <a:p>
            <a:pPr lvl="1">
              <a:buFontTx/>
              <a:buNone/>
            </a:pPr>
            <a:r>
              <a:rPr lang="en-US" altLang="en-US" sz="2000" b="1" dirty="0" err="1">
                <a:latin typeface="Courier New" pitchFamily="49" charset="0"/>
              </a:rPr>
              <a:t>lw</a:t>
            </a:r>
            <a:r>
              <a:rPr lang="en-US" altLang="en-US" sz="2000" b="1" dirty="0">
                <a:latin typeface="Courier New" pitchFamily="49" charset="0"/>
              </a:rPr>
              <a:t>		$s0, 20($t1)</a:t>
            </a:r>
          </a:p>
          <a:p>
            <a:pPr lvl="1">
              <a:buFontTx/>
              <a:buNone/>
            </a:pPr>
            <a:r>
              <a:rPr lang="en-US" altLang="en-US" sz="2000" b="1" dirty="0">
                <a:latin typeface="Courier New" pitchFamily="49" charset="0"/>
              </a:rPr>
              <a:t>sub	$t2, $s0, $t3</a:t>
            </a:r>
          </a:p>
        </p:txBody>
      </p:sp>
      <p:pic>
        <p:nvPicPr>
          <p:cNvPr id="8" name="Picture 5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153728"/>
            <a:ext cx="6796891" cy="27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6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4.2 The Compiler Can Help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4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dirty="0"/>
              <a:t>Consider  the following:</a:t>
            </a:r>
          </a:p>
          <a:p>
            <a:pPr lvl="1">
              <a:buFontTx/>
              <a:buNone/>
            </a:pPr>
            <a:r>
              <a:rPr lang="en-US" altLang="en-US" sz="2400" dirty="0"/>
              <a:t>   	</a:t>
            </a:r>
            <a:r>
              <a:rPr lang="en-US" altLang="en-US" sz="2400" b="1" dirty="0">
                <a:latin typeface="Courier New" pitchFamily="49" charset="0"/>
              </a:rPr>
              <a:t>a = b + e;</a:t>
            </a:r>
          </a:p>
          <a:p>
            <a:pPr lvl="1">
              <a:buFontTx/>
              <a:buNone/>
            </a:pPr>
            <a:r>
              <a:rPr lang="en-US" altLang="en-US" sz="2400" b="1" dirty="0">
                <a:latin typeface="Courier New" pitchFamily="49" charset="0"/>
              </a:rPr>
              <a:t> 	c = b + f</a:t>
            </a:r>
            <a:r>
              <a:rPr lang="en-US" altLang="en-US" sz="2400" b="1" dirty="0" smtClean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20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</a:t>
            </a:r>
            <a:r>
              <a:rPr lang="en-US" altLang="en-US" sz="2000" b="1" dirty="0" err="1" smtClean="0">
                <a:latin typeface="Courier New" pitchFamily="49" charset="0"/>
              </a:rPr>
              <a:t>lw</a:t>
            </a:r>
            <a:r>
              <a:rPr lang="en-US" altLang="en-US" sz="2000" b="1" dirty="0" smtClean="0">
                <a:latin typeface="Courier New" pitchFamily="49" charset="0"/>
              </a:rPr>
              <a:t>    </a:t>
            </a:r>
            <a:r>
              <a:rPr lang="en-US" altLang="en-US" sz="2000" b="1" dirty="0">
                <a:latin typeface="Courier New" pitchFamily="49" charset="0"/>
              </a:rPr>
              <a:t>$t1, 0($t0)</a:t>
            </a: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</a:t>
            </a:r>
            <a:r>
              <a:rPr lang="en-US" altLang="en-US" sz="2000" b="1" dirty="0" err="1" smtClean="0">
                <a:latin typeface="Courier New" pitchFamily="49" charset="0"/>
              </a:rPr>
              <a:t>lw</a:t>
            </a:r>
            <a:r>
              <a:rPr lang="en-US" altLang="en-US" sz="2000" b="1" dirty="0" smtClean="0">
                <a:latin typeface="Courier New" pitchFamily="49" charset="0"/>
              </a:rPr>
              <a:t>    </a:t>
            </a:r>
            <a:r>
              <a:rPr lang="en-US" altLang="en-US" sz="2000" b="1" dirty="0">
                <a:latin typeface="Courier New" pitchFamily="49" charset="0"/>
              </a:rPr>
              <a:t>$t2, 4($t0)</a:t>
            </a: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add   </a:t>
            </a:r>
            <a:r>
              <a:rPr lang="en-US" altLang="en-US" sz="2000" b="1" dirty="0">
                <a:latin typeface="Courier New" pitchFamily="49" charset="0"/>
              </a:rPr>
              <a:t>$t3, $t1, $</a:t>
            </a:r>
            <a:r>
              <a:rPr lang="en-US" altLang="en-US" sz="2000" b="1" dirty="0" smtClean="0">
                <a:latin typeface="Courier New" pitchFamily="49" charset="0"/>
              </a:rPr>
              <a:t>t2</a:t>
            </a:r>
          </a:p>
          <a:p>
            <a:pPr>
              <a:buFontTx/>
              <a:buNone/>
            </a:pPr>
            <a:r>
              <a:rPr lang="en-US" altLang="en-US" sz="2000" b="1" dirty="0">
                <a:latin typeface="Courier New" pitchFamily="49" charset="0"/>
              </a:rPr>
              <a:t> </a:t>
            </a:r>
            <a:r>
              <a:rPr lang="en-US" altLang="en-US" sz="2000" b="1" dirty="0" smtClean="0">
                <a:latin typeface="Courier New" pitchFamily="49" charset="0"/>
              </a:rPr>
              <a:t> </a:t>
            </a:r>
            <a:r>
              <a:rPr lang="en-US" altLang="en-US" sz="2000" b="1" dirty="0" err="1" smtClean="0">
                <a:latin typeface="Courier New" pitchFamily="49" charset="0"/>
              </a:rPr>
              <a:t>sw</a:t>
            </a:r>
            <a:r>
              <a:rPr lang="en-US" altLang="en-US" sz="2000" b="1" dirty="0" smtClean="0">
                <a:latin typeface="Courier New" pitchFamily="49" charset="0"/>
              </a:rPr>
              <a:t>    </a:t>
            </a:r>
            <a:r>
              <a:rPr lang="en-US" altLang="en-US" sz="2000" b="1" dirty="0">
                <a:latin typeface="Courier New" pitchFamily="49" charset="0"/>
              </a:rPr>
              <a:t>$t3, 12($t0)</a:t>
            </a: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</a:t>
            </a:r>
            <a:r>
              <a:rPr lang="en-US" altLang="en-US" sz="2000" b="1" dirty="0" err="1" smtClean="0">
                <a:latin typeface="Courier New" pitchFamily="49" charset="0"/>
              </a:rPr>
              <a:t>lw</a:t>
            </a:r>
            <a:r>
              <a:rPr lang="en-US" altLang="en-US" sz="2000" b="1" dirty="0" smtClean="0">
                <a:latin typeface="Courier New" pitchFamily="49" charset="0"/>
              </a:rPr>
              <a:t>    </a:t>
            </a:r>
            <a:r>
              <a:rPr lang="en-US" altLang="en-US" sz="2000" b="1" dirty="0">
                <a:latin typeface="Courier New" pitchFamily="49" charset="0"/>
              </a:rPr>
              <a:t>$t4, 8($t0)</a:t>
            </a: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add   </a:t>
            </a:r>
            <a:r>
              <a:rPr lang="en-US" altLang="en-US" sz="2000" b="1" dirty="0">
                <a:latin typeface="Courier New" pitchFamily="49" charset="0"/>
              </a:rPr>
              <a:t>$t5, $t1, $t4</a:t>
            </a:r>
          </a:p>
          <a:p>
            <a:pPr>
              <a:buFontTx/>
              <a:buNone/>
            </a:pPr>
            <a:r>
              <a:rPr lang="en-US" altLang="en-US" sz="2000" b="1" dirty="0" smtClean="0">
                <a:latin typeface="Courier New" pitchFamily="49" charset="0"/>
              </a:rPr>
              <a:t>  </a:t>
            </a:r>
            <a:r>
              <a:rPr lang="en-US" altLang="en-US" sz="2000" b="1" dirty="0" err="1" smtClean="0">
                <a:latin typeface="Courier New" pitchFamily="49" charset="0"/>
              </a:rPr>
              <a:t>sw</a:t>
            </a:r>
            <a:r>
              <a:rPr lang="en-US" altLang="en-US" sz="2000" b="1" dirty="0" smtClean="0">
                <a:latin typeface="Courier New" pitchFamily="49" charset="0"/>
              </a:rPr>
              <a:t>    </a:t>
            </a:r>
            <a:r>
              <a:rPr lang="en-US" altLang="en-US" sz="2000" b="1" dirty="0">
                <a:latin typeface="Courier New" pitchFamily="49" charset="0"/>
              </a:rPr>
              <a:t>$t5, 16($t0)</a:t>
            </a:r>
          </a:p>
          <a:p>
            <a:pPr lvl="1">
              <a:buFontTx/>
              <a:buNone/>
            </a:pPr>
            <a:endParaRPr lang="en-US" altLang="en-US" sz="2400" b="1" dirty="0">
              <a:latin typeface="Courier New" pitchFamily="49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4074478" y="3832860"/>
            <a:ext cx="644525" cy="361950"/>
          </a:xfrm>
          <a:prstGeom prst="rightArrow">
            <a:avLst>
              <a:gd name="adj1" fmla="val 50000"/>
              <a:gd name="adj2" fmla="val 445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4.2 Stalling on Control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3768227"/>
            <a:ext cx="7772400" cy="174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400" dirty="0" smtClean="0"/>
              <a:t>Performance of “Stall on Branch”</a:t>
            </a:r>
            <a:endParaRPr lang="en-US" altLang="en-US" sz="2400" dirty="0"/>
          </a:p>
        </p:txBody>
      </p:sp>
      <p:pic>
        <p:nvPicPr>
          <p:cNvPr id="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85" y="1181100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3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4.2 Prediction for Control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9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93" y="120745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2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4.5 More Realistic Branch Prediction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8266942" cy="50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______ branch prediction</a:t>
            </a:r>
          </a:p>
          <a:p>
            <a:pPr lvl="1"/>
            <a:r>
              <a:rPr lang="en-US" altLang="en-US" sz="2400" dirty="0" smtClean="0"/>
              <a:t>Based on _______ branch behavior</a:t>
            </a:r>
          </a:p>
          <a:p>
            <a:pPr lvl="1"/>
            <a:r>
              <a:rPr lang="en-US" altLang="en-US" sz="2400" dirty="0" smtClean="0"/>
              <a:t>Example: ____ branches</a:t>
            </a:r>
          </a:p>
          <a:p>
            <a:pPr lvl="2"/>
            <a:r>
              <a:rPr lang="en-US" altLang="en-US" sz="2000" dirty="0" smtClean="0"/>
              <a:t>Predict _________ branches __________</a:t>
            </a:r>
          </a:p>
          <a:p>
            <a:pPr lvl="2"/>
            <a:r>
              <a:rPr lang="en-US" altLang="en-US" sz="2000" dirty="0" smtClean="0"/>
              <a:t>Predict _________ branches ___________</a:t>
            </a:r>
          </a:p>
          <a:p>
            <a:r>
              <a:rPr lang="en-US" altLang="en-US" sz="2400" dirty="0" smtClean="0"/>
              <a:t>________ branch prediction</a:t>
            </a:r>
          </a:p>
          <a:p>
            <a:pPr lvl="1"/>
            <a:r>
              <a:rPr lang="en-US" altLang="en-US" sz="2400" dirty="0" smtClean="0"/>
              <a:t>_________ measures ______ branch behavior</a:t>
            </a:r>
          </a:p>
          <a:p>
            <a:pPr lvl="2"/>
            <a:r>
              <a:rPr lang="en-US" altLang="en-US" sz="2000" dirty="0" smtClean="0"/>
              <a:t>Record _______ ________ of each branch</a:t>
            </a:r>
          </a:p>
          <a:p>
            <a:pPr lvl="1"/>
            <a:r>
              <a:rPr lang="en-US" altLang="en-US" sz="2400" dirty="0" smtClean="0"/>
              <a:t>Assume ______ behavior will continue the trend</a:t>
            </a:r>
          </a:p>
          <a:p>
            <a:pPr lvl="2"/>
            <a:r>
              <a:rPr lang="en-US" altLang="en-US" sz="2000" dirty="0" smtClean="0"/>
              <a:t>When _______, stall while re-fetching, and update ______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81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67359"/>
            <a:ext cx="7772400" cy="629920"/>
          </a:xfrm>
        </p:spPr>
        <p:txBody>
          <a:bodyPr/>
          <a:lstStyle/>
          <a:p>
            <a:r>
              <a:rPr lang="en-US" altLang="en-US" dirty="0" smtClean="0"/>
              <a:t>4.1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Datapath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72" y="1572041"/>
            <a:ext cx="6763928" cy="366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Identifying the Pipeline Stages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8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Adding Pipeline Registers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0" y="153225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6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158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sz="2800" dirty="0" smtClean="0"/>
              <a:t> Instruction Execution: IF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" y="1420811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8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ID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EX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6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MEM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" y="148018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4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WB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2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Corrected </a:t>
            </a:r>
            <a:r>
              <a:rPr lang="en-US" altLang="en-US" sz="2800" dirty="0" err="1" smtClean="0"/>
              <a:t>Datapath</a:t>
            </a:r>
            <a:r>
              <a:rPr lang="en-US" altLang="en-US" sz="2800" dirty="0" smtClean="0"/>
              <a:t> for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156972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8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</a:t>
            </a:r>
            <a:r>
              <a:rPr lang="en-US" alt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sz="2800" dirty="0" smtClean="0"/>
              <a:t> Instruction Execution: EX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7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MEM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132270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60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367358"/>
            <a:ext cx="7772400" cy="629920"/>
          </a:xfrm>
        </p:spPr>
        <p:txBody>
          <a:bodyPr/>
          <a:lstStyle/>
          <a:p>
            <a:r>
              <a:rPr lang="en-US" altLang="en-US" dirty="0" smtClean="0"/>
              <a:t>4.1 </a:t>
            </a:r>
            <a:r>
              <a:rPr lang="en-US" altLang="en-US" dirty="0" err="1" smtClean="0"/>
              <a:t>Datapath</a:t>
            </a:r>
            <a:r>
              <a:rPr lang="en-US" altLang="en-US" dirty="0" smtClean="0"/>
              <a:t> + Control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4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35" y="1283193"/>
            <a:ext cx="7045706" cy="529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8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dirty="0"/>
              <a:t>4.6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dirty="0"/>
              <a:t> Instruction Execution: </a:t>
            </a:r>
            <a:r>
              <a:rPr lang="en-US" altLang="en-US" dirty="0" smtClean="0"/>
              <a:t>WB Stage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117030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5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Stylized Multiple Clock Cycle Diagrams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92" y="1194118"/>
            <a:ext cx="7159307" cy="497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5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Traditional Multiple Clock Cycle Diagrams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3" y="1603375"/>
            <a:ext cx="7833100" cy="315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388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Alternate Multiple Clock Cycle Diagrams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05490"/>
              </p:ext>
            </p:extLst>
          </p:nvPr>
        </p:nvGraphicFramePr>
        <p:xfrm>
          <a:off x="806450" y="1382395"/>
          <a:ext cx="7416800" cy="373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280160"/>
                <a:gridCol w="1280160"/>
                <a:gridCol w="1280160"/>
                <a:gridCol w="1280160"/>
                <a:gridCol w="1280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Cycle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IF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ID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EX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MEM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WB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1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$10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$11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$10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3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$11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$10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4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$11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$10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ahead1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$11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$10</a:t>
                      </a: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6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$11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7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8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$13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9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after3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after2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after1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$14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66C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0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Cycle 5 Slice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6271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30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Identifying Pipelined Control Lines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" y="116427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7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Generating and Saving Control Lines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14375" y="4987427"/>
            <a:ext cx="7772400" cy="15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 smtClean="0"/>
              <a:t>EX</a:t>
            </a:r>
          </a:p>
          <a:p>
            <a:r>
              <a:rPr lang="en-US" altLang="en-US" sz="2400" dirty="0" smtClean="0"/>
              <a:t>MEM</a:t>
            </a:r>
          </a:p>
          <a:p>
            <a:r>
              <a:rPr lang="en-US" altLang="en-US" sz="2400" dirty="0" smtClean="0"/>
              <a:t>WB</a:t>
            </a:r>
            <a:endParaRPr lang="en-US" altLang="en-US" sz="2400" dirty="0"/>
          </a:p>
        </p:txBody>
      </p:sp>
      <p:pic>
        <p:nvPicPr>
          <p:cNvPr id="8" name="Picture 6" descr="f04-5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84" y="1126648"/>
            <a:ext cx="5999516" cy="373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82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4.6 Putting it all Together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9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Data Dependencies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In the previous example, there were no data dependencies. Now, the rest of the story</a:t>
            </a:r>
            <a:r>
              <a:rPr lang="en-US" altLang="en-US" sz="2400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1</a:t>
            </a:r>
            <a:r>
              <a:rPr lang="en-US" altLang="en-US" sz="2400" dirty="0" smtClean="0">
                <a:solidFill>
                  <a:srgbClr val="000000"/>
                </a:solidFill>
                <a:latin typeface="Times" charset="0"/>
              </a:rPr>
              <a:t>	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itchFamily="49" charset="0"/>
              </a:rPr>
              <a:t>sub  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$2, $1, $3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2 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	and  $12, $2, $5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3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	or   $13, $6, $2,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4 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	add  $14, $2, $2</a:t>
            </a: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en-US" sz="2000" dirty="0" smtClean="0">
                <a:solidFill>
                  <a:srgbClr val="000000"/>
                </a:solidFill>
              </a:rPr>
              <a:t>5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Courier New" pitchFamily="49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Courier New" pitchFamily="49" charset="0"/>
              </a:rPr>
              <a:t>   $15, 100($2)</a:t>
            </a:r>
          </a:p>
        </p:txBody>
      </p:sp>
    </p:spTree>
    <p:extLst>
      <p:ext uri="{BB962C8B-B14F-4D97-AF65-F5344CB8AC3E}">
        <p14:creationId xmlns:p14="http://schemas.microsoft.com/office/powerpoint/2010/main" val="34060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Which Data Dependencies are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4" descr="Figure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221104"/>
            <a:ext cx="6935470" cy="48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1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4.2 Classes and Values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69277" y="1011780"/>
            <a:ext cx="8352692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</a:rPr>
              <a:t>Two classes of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u="sng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___________</a:t>
            </a:r>
            <a:endParaRPr lang="en-US" altLang="en-US" sz="2400" u="sng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u="sng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_______________l</a:t>
            </a:r>
            <a:endParaRPr lang="en-US" altLang="en-US" sz="2400" u="sng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altLang="en-US" sz="2400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altLang="en-US" sz="2400" kern="0" dirty="0">
                <a:solidFill>
                  <a:srgbClr val="000000"/>
                </a:solidFill>
                <a:latin typeface="Calibri" panose="020F0502020204030204" pitchFamily="34" charset="0"/>
              </a:rPr>
              <a:t>Two logic values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u="sng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___________</a:t>
            </a:r>
            <a:endParaRPr lang="en-US" altLang="en-US" sz="2400" u="sng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u="sng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____________-</a:t>
            </a:r>
            <a:endParaRPr lang="en-US" altLang="en-US" sz="2400" u="sng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Forwarding in Action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4" descr="Figure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016000"/>
            <a:ext cx="7042150" cy="53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0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Forwarding Paths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471609"/>
            <a:ext cx="7133590" cy="475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59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Forwarding Unit: Classifying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/>
              <a:t>Type 1 – The information needed in the </a:t>
            </a:r>
            <a:r>
              <a:rPr lang="en-US" altLang="en-US" sz="2400" dirty="0" smtClean="0"/>
              <a:t>___ stage </a:t>
            </a:r>
            <a:r>
              <a:rPr lang="en-US" altLang="en-US" sz="2400" dirty="0"/>
              <a:t>by an instruction is the result of the instruction </a:t>
            </a:r>
            <a:r>
              <a:rPr lang="en-US" altLang="en-US" sz="2400" dirty="0" smtClean="0"/>
              <a:t>___ stage </a:t>
            </a:r>
            <a:r>
              <a:rPr lang="en-US" altLang="en-US" sz="2400" dirty="0"/>
              <a:t>ahead (found in the </a:t>
            </a:r>
            <a:r>
              <a:rPr lang="en-US" altLang="en-US" sz="2400" dirty="0" smtClean="0"/>
              <a:t>________ </a:t>
            </a:r>
            <a:r>
              <a:rPr lang="en-US" altLang="en-US" sz="2400" dirty="0"/>
              <a:t>pipeline register)</a:t>
            </a:r>
          </a:p>
          <a:p>
            <a:pPr lvl="1"/>
            <a:r>
              <a:rPr lang="en-US" altLang="en-US" sz="2000" dirty="0" smtClean="0"/>
              <a:t>a. </a:t>
            </a:r>
            <a:r>
              <a:rPr lang="en-US" altLang="en-US" sz="2000" dirty="0"/>
              <a:t>The information is needed in R[</a:t>
            </a:r>
            <a:r>
              <a:rPr lang="en-US" altLang="en-US" sz="2000" dirty="0" err="1"/>
              <a:t>rs</a:t>
            </a:r>
            <a:r>
              <a:rPr lang="en-US" altLang="en-US" sz="2000" dirty="0"/>
              <a:t>]</a:t>
            </a:r>
          </a:p>
          <a:p>
            <a:pPr lvl="1"/>
            <a:r>
              <a:rPr lang="en-US" altLang="en-US" sz="2000" dirty="0" smtClean="0"/>
              <a:t>b. </a:t>
            </a:r>
            <a:r>
              <a:rPr lang="en-US" altLang="en-US" sz="2000" dirty="0"/>
              <a:t>The information is needed as R[</a:t>
            </a:r>
            <a:r>
              <a:rPr lang="en-US" altLang="en-US" sz="2000" dirty="0" err="1"/>
              <a:t>rt</a:t>
            </a:r>
            <a:r>
              <a:rPr lang="en-US" altLang="en-US" sz="2000" dirty="0"/>
              <a:t>]</a:t>
            </a:r>
          </a:p>
          <a:p>
            <a:pPr lvl="1"/>
            <a:endParaRPr lang="en-US" altLang="en-US" sz="1800" dirty="0"/>
          </a:p>
          <a:p>
            <a:r>
              <a:rPr lang="en-US" altLang="en-US" sz="2400" dirty="0"/>
              <a:t>Type 2 – The information needed in the </a:t>
            </a:r>
            <a:r>
              <a:rPr lang="en-US" altLang="en-US" sz="2400" dirty="0" smtClean="0"/>
              <a:t>___ stage </a:t>
            </a:r>
            <a:r>
              <a:rPr lang="en-US" altLang="en-US" sz="2400" dirty="0"/>
              <a:t>by an instruction is the result of the instruction </a:t>
            </a:r>
            <a:r>
              <a:rPr lang="en-US" altLang="en-US" sz="2400" dirty="0" smtClean="0"/>
              <a:t>___ stages </a:t>
            </a:r>
            <a:r>
              <a:rPr lang="en-US" altLang="en-US" sz="2400" dirty="0"/>
              <a:t>ahead (found in the </a:t>
            </a:r>
            <a:r>
              <a:rPr lang="en-US" altLang="en-US" sz="2400" dirty="0" smtClean="0"/>
              <a:t>________ </a:t>
            </a:r>
            <a:r>
              <a:rPr lang="en-US" altLang="en-US" sz="2400" dirty="0"/>
              <a:t>pipeline register)</a:t>
            </a:r>
          </a:p>
          <a:p>
            <a:pPr lvl="1"/>
            <a:r>
              <a:rPr lang="en-US" altLang="en-US" sz="1800" dirty="0" smtClean="0"/>
              <a:t>a. </a:t>
            </a:r>
            <a:r>
              <a:rPr lang="en-US" altLang="en-US" sz="2000" dirty="0"/>
              <a:t>The information is needed in R[</a:t>
            </a:r>
            <a:r>
              <a:rPr lang="en-US" altLang="en-US" sz="2000" dirty="0" err="1"/>
              <a:t>rs</a:t>
            </a:r>
            <a:r>
              <a:rPr lang="en-US" altLang="en-US" sz="2000" dirty="0"/>
              <a:t>]</a:t>
            </a:r>
          </a:p>
          <a:p>
            <a:pPr lvl="1"/>
            <a:r>
              <a:rPr lang="en-US" altLang="en-US" sz="2000" dirty="0" smtClean="0"/>
              <a:t>b. </a:t>
            </a:r>
            <a:r>
              <a:rPr lang="en-US" altLang="en-US" sz="2000" dirty="0"/>
              <a:t>The information is needed as R[</a:t>
            </a:r>
            <a:r>
              <a:rPr lang="en-US" altLang="en-US" sz="2000" dirty="0" err="1"/>
              <a:t>rt</a:t>
            </a:r>
            <a:r>
              <a:rPr lang="en-US" alt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3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21113"/>
            <a:ext cx="8979108" cy="629920"/>
          </a:xfrm>
        </p:spPr>
        <p:txBody>
          <a:bodyPr/>
          <a:lstStyle/>
          <a:p>
            <a:r>
              <a:rPr lang="en-US" altLang="en-US" dirty="0" smtClean="0"/>
              <a:t>4.7 Forwarding Unit: Type 1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0402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400" dirty="0" smtClean="0"/>
              <a:t>Type 1 Hazard</a:t>
            </a:r>
          </a:p>
          <a:p>
            <a:pPr marL="457200" lvl="1" indent="0">
              <a:buNone/>
            </a:pPr>
            <a:r>
              <a:rPr lang="en-US" altLang="en-US" sz="2000" dirty="0" smtClean="0"/>
              <a:t>If (ahead1 writes to register and (ahead1 doesn’t have $zero as the destination register) and (ahead1 is writing to a register read by Current Instruction)) Forward from EX/MEM a) Forward to </a:t>
            </a:r>
            <a:r>
              <a:rPr lang="en-US" altLang="en-US" sz="2000" dirty="0" err="1" smtClean="0"/>
              <a:t>RegisterRs</a:t>
            </a:r>
            <a:r>
              <a:rPr lang="en-US" altLang="en-US" sz="2000" dirty="0" smtClean="0"/>
              <a:t>, b) Forward to </a:t>
            </a:r>
            <a:r>
              <a:rPr lang="en-US" altLang="en-US" sz="2000" dirty="0" err="1" smtClean="0"/>
              <a:t>RegisterRd</a:t>
            </a:r>
            <a:endParaRPr lang="en-US" altLang="en-US" sz="2400" dirty="0" smtClean="0"/>
          </a:p>
          <a:p>
            <a:pPr marL="0" indent="0">
              <a:buNone/>
            </a:pPr>
            <a:r>
              <a:rPr lang="en-US" altLang="en-US" sz="2000" dirty="0"/>
              <a:t>a</a:t>
            </a:r>
            <a:r>
              <a:rPr lang="en-US" altLang="en-US" sz="2000" dirty="0" smtClean="0"/>
              <a:t>head1 writes to register</a:t>
            </a:r>
          </a:p>
          <a:p>
            <a:pPr marL="457200" lvl="1" indent="0">
              <a:buNone/>
            </a:pPr>
            <a:endParaRPr lang="en-US" altLang="en-US" sz="2000" dirty="0" smtClean="0"/>
          </a:p>
          <a:p>
            <a:pPr marL="0" indent="0">
              <a:buNone/>
            </a:pPr>
            <a:r>
              <a:rPr lang="en-US" altLang="en-US" sz="2000" dirty="0"/>
              <a:t>a</a:t>
            </a:r>
            <a:r>
              <a:rPr lang="en-US" altLang="en-US" sz="2000" dirty="0" smtClean="0"/>
              <a:t>head1 doesn’t have $zero as the destination register</a:t>
            </a:r>
          </a:p>
          <a:p>
            <a:pPr marL="457200" lvl="1" indent="0">
              <a:buNone/>
            </a:pPr>
            <a:endParaRPr lang="en-US" altLang="en-US" sz="2000" dirty="0" smtClean="0"/>
          </a:p>
          <a:p>
            <a:pPr marL="0" indent="0">
              <a:buNone/>
            </a:pPr>
            <a:r>
              <a:rPr lang="en-US" altLang="en-US" sz="2000" dirty="0"/>
              <a:t>a</a:t>
            </a:r>
            <a:r>
              <a:rPr lang="en-US" altLang="en-US" sz="2000" dirty="0" smtClean="0"/>
              <a:t>head1 is writing to a register read by Current Instruction</a:t>
            </a:r>
          </a:p>
          <a:p>
            <a:pPr marL="914400" lvl="1" indent="-457200">
              <a:buAutoNum type="alphaLcParenR"/>
            </a:pPr>
            <a:r>
              <a:rPr lang="en-US" altLang="en-US" sz="2000" dirty="0"/>
              <a:t> </a:t>
            </a:r>
            <a:endParaRPr lang="en-US" altLang="en-US" sz="2000" dirty="0" smtClean="0"/>
          </a:p>
          <a:p>
            <a:pPr marL="914400" lvl="1" indent="-457200">
              <a:buAutoNum type="alphaLcParenR"/>
            </a:pPr>
            <a:r>
              <a:rPr lang="en-US" altLang="en-US" sz="2000" dirty="0"/>
              <a:t> </a:t>
            </a:r>
            <a:endParaRPr lang="en-US" altLang="en-US" sz="2000" dirty="0" smtClean="0"/>
          </a:p>
          <a:p>
            <a:pPr marL="457200" lvl="1" indent="0">
              <a:buNone/>
            </a:pPr>
            <a:r>
              <a:rPr lang="en-US" altLang="en-US" sz="2000" dirty="0" smtClean="0"/>
              <a:t>	</a:t>
            </a:r>
            <a:endParaRPr lang="en-US" altLang="en-US" sz="2000" dirty="0"/>
          </a:p>
          <a:p>
            <a:pPr marL="457200" lvl="1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14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21113"/>
            <a:ext cx="8979108" cy="629920"/>
          </a:xfrm>
        </p:spPr>
        <p:txBody>
          <a:bodyPr/>
          <a:lstStyle/>
          <a:p>
            <a:r>
              <a:rPr lang="en-US" altLang="en-US" dirty="0" smtClean="0"/>
              <a:t>4.7 Forwarding Unit: Type 2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0402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Type </a:t>
            </a:r>
            <a:r>
              <a:rPr lang="en-US" altLang="en-US" sz="2400" dirty="0" smtClean="0"/>
              <a:t>2 </a:t>
            </a:r>
            <a:r>
              <a:rPr lang="en-US" altLang="en-US" sz="2400" dirty="0"/>
              <a:t>Hazard</a:t>
            </a:r>
          </a:p>
          <a:p>
            <a:pPr marL="457200" lvl="1" indent="0">
              <a:buNone/>
            </a:pPr>
            <a:r>
              <a:rPr lang="en-US" altLang="en-US" sz="2000" dirty="0"/>
              <a:t>If (</a:t>
            </a:r>
            <a:r>
              <a:rPr lang="en-US" altLang="en-US" sz="2000" dirty="0" smtClean="0"/>
              <a:t>ahead2 </a:t>
            </a:r>
            <a:r>
              <a:rPr lang="en-US" altLang="en-US" sz="2000" dirty="0"/>
              <a:t>writes to register and (</a:t>
            </a:r>
            <a:r>
              <a:rPr lang="en-US" altLang="en-US" sz="2000" dirty="0" smtClean="0"/>
              <a:t>ahead2 </a:t>
            </a:r>
            <a:r>
              <a:rPr lang="en-US" altLang="en-US" sz="2000" dirty="0"/>
              <a:t>doesn’t have $zero as the destination register) and (</a:t>
            </a:r>
            <a:r>
              <a:rPr lang="en-US" altLang="en-US" sz="2000" dirty="0" smtClean="0"/>
              <a:t>ahead2 </a:t>
            </a:r>
            <a:r>
              <a:rPr lang="en-US" altLang="en-US" sz="2000" dirty="0"/>
              <a:t>is writing to a register read by Current Instruction)) Forward from </a:t>
            </a:r>
            <a:r>
              <a:rPr lang="en-US" altLang="en-US" sz="2000" dirty="0" smtClean="0"/>
              <a:t>MEM/WB </a:t>
            </a:r>
            <a:r>
              <a:rPr lang="en-US" altLang="en-US" sz="2000" dirty="0"/>
              <a:t>a) Forward to </a:t>
            </a:r>
            <a:r>
              <a:rPr lang="en-US" altLang="en-US" sz="2000" dirty="0" err="1"/>
              <a:t>RegisterRs</a:t>
            </a:r>
            <a:r>
              <a:rPr lang="en-US" altLang="en-US" sz="2000" dirty="0"/>
              <a:t>, b) Forward to </a:t>
            </a:r>
            <a:r>
              <a:rPr lang="en-US" altLang="en-US" sz="2000" dirty="0" err="1"/>
              <a:t>RegisterRd</a:t>
            </a:r>
            <a:endParaRPr lang="en-US" altLang="en-US" sz="2400" dirty="0"/>
          </a:p>
          <a:p>
            <a:pPr marL="0" indent="0">
              <a:buNone/>
            </a:pPr>
            <a:r>
              <a:rPr lang="en-US" altLang="en-US" sz="2000" dirty="0" smtClean="0"/>
              <a:t>ahead2 </a:t>
            </a:r>
            <a:r>
              <a:rPr lang="en-US" altLang="en-US" sz="2000" dirty="0"/>
              <a:t>writes to register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 smtClean="0"/>
              <a:t>ahead2 </a:t>
            </a:r>
            <a:r>
              <a:rPr lang="en-US" altLang="en-US" sz="2000" dirty="0"/>
              <a:t>doesn’t have $zero as the destination register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 smtClean="0"/>
              <a:t>ahead2 </a:t>
            </a:r>
            <a:r>
              <a:rPr lang="en-US" altLang="en-US" sz="2000" dirty="0"/>
              <a:t>is writing to a register read by Current Instruction</a:t>
            </a:r>
          </a:p>
          <a:p>
            <a:pPr marL="914400" lvl="1" indent="-457200">
              <a:buAutoNum type="alphaLcParenR"/>
            </a:pPr>
            <a:r>
              <a:rPr lang="en-US" altLang="en-US" sz="2000" dirty="0"/>
              <a:t> </a:t>
            </a:r>
          </a:p>
          <a:p>
            <a:pPr marL="914400" lvl="1" indent="-457200">
              <a:buAutoNum type="alphaLcParenR"/>
            </a:pPr>
            <a:r>
              <a:rPr lang="en-US" altLang="en-US" sz="2000" dirty="0"/>
              <a:t> </a:t>
            </a:r>
          </a:p>
          <a:p>
            <a:pPr marL="457200" lvl="1" indent="0"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3259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Double Data Hazard Jeopardy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400" dirty="0" smtClean="0"/>
              <a:t>Consider</a:t>
            </a:r>
          </a:p>
          <a:p>
            <a:pPr marL="0" indent="0">
              <a:buNone/>
            </a:pPr>
            <a:endParaRPr lang="en-US" altLang="en-US" sz="2400" dirty="0"/>
          </a:p>
          <a:p>
            <a:pPr lvl="1">
              <a:buFontTx/>
              <a:buNone/>
            </a:pPr>
            <a:r>
              <a:rPr lang="en-US" altLang="en-US" sz="2000" dirty="0">
                <a:latin typeface="Courier New" pitchFamily="49" charset="0"/>
              </a:rPr>
              <a:t>add  $1, $1, $2</a:t>
            </a:r>
          </a:p>
          <a:p>
            <a:pPr lvl="1">
              <a:buFontTx/>
              <a:buNone/>
            </a:pPr>
            <a:r>
              <a:rPr lang="en-US" altLang="en-US" sz="2000" dirty="0">
                <a:latin typeface="Courier New" pitchFamily="49" charset="0"/>
              </a:rPr>
              <a:t>add  $1, $1, $3</a:t>
            </a:r>
          </a:p>
          <a:p>
            <a:pPr lvl="1">
              <a:buFontTx/>
              <a:buNone/>
            </a:pPr>
            <a:r>
              <a:rPr lang="en-US" altLang="en-US" sz="2000" dirty="0">
                <a:latin typeface="Courier New" pitchFamily="49" charset="0"/>
              </a:rPr>
              <a:t>add  $1, $1, $</a:t>
            </a:r>
            <a:r>
              <a:rPr lang="en-US" altLang="en-US" sz="2000" dirty="0" smtClean="0">
                <a:latin typeface="Courier New" pitchFamily="49" charset="0"/>
              </a:rPr>
              <a:t>4</a:t>
            </a:r>
          </a:p>
          <a:p>
            <a:pPr lvl="1">
              <a:buFontTx/>
              <a:buNone/>
            </a:pPr>
            <a:endParaRPr lang="en-US" altLang="en-US" sz="2000" dirty="0" smtClean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altLang="en-US" sz="2400" dirty="0"/>
              <a:t>Type 2 Hazard</a:t>
            </a:r>
          </a:p>
          <a:p>
            <a:pPr marL="457200" lvl="1" indent="0">
              <a:buNone/>
            </a:pPr>
            <a:r>
              <a:rPr lang="en-US" altLang="en-US" sz="2000" dirty="0"/>
              <a:t>If (ahead2 writes to register and (ahead2 doesn’t have $zero as the destination register) and (ahead2 is writing to a register read by Current </a:t>
            </a:r>
            <a:r>
              <a:rPr lang="en-US" altLang="en-US" sz="2000" dirty="0" smtClean="0"/>
              <a:t>Instruction ) and (no Type 1 Hazard)) </a:t>
            </a:r>
            <a:r>
              <a:rPr lang="en-US" altLang="en-US" sz="2000" dirty="0"/>
              <a:t>Forward from MEM/WB a) Forward to </a:t>
            </a:r>
            <a:r>
              <a:rPr lang="en-US" altLang="en-US" sz="2000" dirty="0" err="1"/>
              <a:t>RegisterRs</a:t>
            </a:r>
            <a:r>
              <a:rPr lang="en-US" altLang="en-US" sz="2000" dirty="0"/>
              <a:t>, b) Forward to </a:t>
            </a:r>
            <a:r>
              <a:rPr lang="en-US" altLang="en-US" sz="2000" dirty="0" err="1"/>
              <a:t>RegisterRd</a:t>
            </a:r>
            <a:endParaRPr lang="en-US" altLang="en-US" sz="2400" dirty="0"/>
          </a:p>
          <a:p>
            <a:pPr lvl="1"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09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Forwarding </a:t>
            </a:r>
            <a:r>
              <a:rPr lang="en-US" altLang="en-US" sz="2800" dirty="0" err="1" smtClean="0"/>
              <a:t>Datapath</a:t>
            </a:r>
            <a:r>
              <a:rPr lang="en-US" altLang="en-US" sz="2800" dirty="0" smtClean="0"/>
              <a:t> with Control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EX Forwarding Completed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4" descr="f04-5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256030"/>
            <a:ext cx="7974012" cy="50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4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Forwarding Can’t Always Save the Day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3" y="1189354"/>
            <a:ext cx="7229157" cy="50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0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Stalling in Action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93780"/>
              </p:ext>
            </p:extLst>
          </p:nvPr>
        </p:nvGraphicFramePr>
        <p:xfrm>
          <a:off x="414785" y="1255862"/>
          <a:ext cx="8463653" cy="464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rawing" r:id="rId4" imgW="5362346" imgH="2943149" progId="Canvas.Drawing.9">
                  <p:embed/>
                </p:oleObj>
              </mc:Choice>
              <mc:Fallback>
                <p:oleObj name="Drawing" r:id="rId4" imgW="5362346" imgH="2943149" progId="Canvas.Drawing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785" y="1255862"/>
                        <a:ext cx="8463653" cy="4644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91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4.2 Sequential Elements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" name="Rectangle 1"/>
          <p:cNvSpPr/>
          <p:nvPr/>
        </p:nvSpPr>
        <p:spPr>
          <a:xfrm>
            <a:off x="369277" y="1011780"/>
            <a:ext cx="8352692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altLang="en-US" sz="2400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Register with write control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Only updates on clock edge when write control input is 1</a:t>
            </a:r>
            <a:endParaRPr lang="en-US" altLang="en-US" sz="2400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en-US" sz="2400" kern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Used when stored value is required later.</a:t>
            </a:r>
            <a:endParaRPr lang="en-US" altLang="en-US" sz="2400" kern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0">
              <a:spcBef>
                <a:spcPct val="20000"/>
              </a:spcBef>
            </a:pPr>
            <a:endParaRPr lang="en-US" altLang="en-US" sz="2800" kern="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06450" y="3494086"/>
            <a:ext cx="2306638" cy="1223963"/>
            <a:chOff x="340" y="2750"/>
            <a:chExt cx="1453" cy="771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 sz="1800"/>
                <a:t>D</a:t>
              </a:r>
              <a:endParaRPr lang="en-AU" altLang="en-US" sz="1800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 sz="1800"/>
                <a:t>Clk</a:t>
              </a:r>
              <a:endParaRPr lang="en-AU" altLang="en-US" sz="180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 sz="1800"/>
                <a:t>Q</a:t>
              </a:r>
              <a:endParaRPr lang="en-AU" altLang="en-US" sz="1800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 sz="1800"/>
                <a:t>Write</a:t>
              </a:r>
              <a:endParaRPr lang="en-AU" altLang="en-US" sz="1800"/>
            </a:p>
          </p:txBody>
        </p:sp>
      </p:grpSp>
      <p:grpSp>
        <p:nvGrpSpPr>
          <p:cNvPr id="17" name="Group 52"/>
          <p:cNvGrpSpPr>
            <a:grpSpLocks/>
          </p:cNvGrpSpPr>
          <p:nvPr/>
        </p:nvGrpSpPr>
        <p:grpSpPr bwMode="auto">
          <a:xfrm>
            <a:off x="3495675" y="3031330"/>
            <a:ext cx="4991100" cy="2376488"/>
            <a:chOff x="2004" y="2387"/>
            <a:chExt cx="3144" cy="1497"/>
          </a:xfrm>
        </p:grpSpPr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/>
                <a:t>Write</a:t>
              </a:r>
              <a:endParaRPr lang="en-AU" altLang="en-US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/>
                <a:t>D</a:t>
              </a:r>
              <a:endParaRPr lang="en-AU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/>
                <a:t>Q</a:t>
              </a:r>
              <a:endParaRPr lang="en-AU" altLang="en-US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en-US"/>
                <a:t>Clk</a:t>
              </a:r>
              <a:endParaRPr lang="en-AU" altLang="en-US"/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0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4.7 Hazard Detection Unit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6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4" y="1080159"/>
            <a:ext cx="7597775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Control Hazard Example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5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8" y="1234596"/>
            <a:ext cx="7275093" cy="50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Approaches to Control Hazards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65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Times" charset="0"/>
              <a:buChar char="•"/>
            </a:pPr>
            <a:r>
              <a:rPr lang="en-US" altLang="en-US" sz="2800" dirty="0"/>
              <a:t>Assume Branch Not Taken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/>
              <a:t>________________________________________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/>
              <a:t>________________________________________</a:t>
            </a:r>
          </a:p>
          <a:p>
            <a:pPr lvl="1">
              <a:buFont typeface="Times" charset="0"/>
              <a:buChar char="•"/>
            </a:pPr>
            <a:endParaRPr lang="en-US" altLang="en-US" sz="2400" dirty="0"/>
          </a:p>
          <a:p>
            <a:pPr>
              <a:buFont typeface="Times" charset="0"/>
              <a:buChar char="•"/>
            </a:pPr>
            <a:r>
              <a:rPr lang="en-US" altLang="en-US" sz="2800" dirty="0"/>
              <a:t>Reducing the Delay of </a:t>
            </a:r>
            <a:r>
              <a:rPr lang="en-US" altLang="en-US" sz="2800" dirty="0" smtClean="0"/>
              <a:t>Branches – Two Items Needed</a:t>
            </a:r>
            <a:endParaRPr lang="en-US" altLang="en-US" sz="2800" dirty="0"/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________________________________________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________________________________________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________________________________________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________________________________________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49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Changes to Reduce Branch Delay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24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Branch Taken Example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8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402063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Data Hazards for Branch (1)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4213" y="1125538"/>
            <a:ext cx="82708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sz="2800" kern="0" dirty="0" smtClean="0"/>
              <a:t>If a ___________ register is a _____________ of 2</a:t>
            </a:r>
            <a:r>
              <a:rPr lang="en-US" altLang="en-US" sz="2800" kern="0" baseline="30000" dirty="0" smtClean="0"/>
              <a:t>nd</a:t>
            </a:r>
            <a:r>
              <a:rPr lang="en-US" altLang="en-US" sz="2800" kern="0" dirty="0" smtClean="0"/>
              <a:t> or 3</a:t>
            </a:r>
            <a:r>
              <a:rPr lang="en-US" altLang="en-US" sz="2800" kern="0" baseline="30000" dirty="0" smtClean="0"/>
              <a:t>rd</a:t>
            </a:r>
            <a:r>
              <a:rPr lang="en-US" altLang="en-US" sz="2800" kern="0" dirty="0" smtClean="0"/>
              <a:t> preceding ALU instruction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5650" y="2636838"/>
            <a:ext cx="7345363" cy="2232025"/>
            <a:chOff x="755650" y="2636838"/>
            <a:chExt cx="7345363" cy="2232025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755650" y="3870325"/>
              <a:ext cx="3222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Lucida Console" pitchFamily="49" charset="0"/>
                </a:rPr>
                <a:t>…</a:t>
              </a:r>
              <a:endParaRPr lang="en-AU" altLang="en-US" sz="1800">
                <a:latin typeface="Lucida Console" pitchFamily="49" charset="0"/>
              </a:endParaRP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3132138" y="2636838"/>
              <a:ext cx="3024187" cy="504825"/>
              <a:chOff x="2018" y="2341"/>
              <a:chExt cx="1905" cy="318"/>
            </a:xfrm>
          </p:grpSpPr>
          <p:sp>
            <p:nvSpPr>
              <p:cNvPr id="45" name="Rectangle 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46" name="Rectangle 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47" name="Rectangle 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48" name="Rectangle 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49" name="Rectangle 1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50" name="Rectangle 1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51" name="Rectangle 1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52" name="Rectangle 1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53" name="Rectangle 1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79838" y="3213100"/>
              <a:ext cx="3024187" cy="504825"/>
              <a:chOff x="2018" y="2341"/>
              <a:chExt cx="1905" cy="318"/>
            </a:xfrm>
          </p:grpSpPr>
          <p:sp>
            <p:nvSpPr>
              <p:cNvPr id="36" name="Rectangle 1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37" name="Rectangle 1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38" name="Rectangle 1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39" name="Rectangle 1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40" name="Rectangle 2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41" name="Rectangle 2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2" name="Rectangle 2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3" name="Rectangle 2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4" name="Rectangle 2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4427538" y="3787775"/>
              <a:ext cx="3024187" cy="504825"/>
              <a:chOff x="2018" y="2341"/>
              <a:chExt cx="1905" cy="318"/>
            </a:xfrm>
          </p:grpSpPr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grpSp>
          <p:nvGrpSpPr>
            <p:cNvPr id="12" name="Group 35"/>
            <p:cNvGrpSpPr>
              <a:grpSpLocks/>
            </p:cNvGrpSpPr>
            <p:nvPr/>
          </p:nvGrpSpPr>
          <p:grpSpPr bwMode="auto">
            <a:xfrm>
              <a:off x="5076825" y="4364038"/>
              <a:ext cx="3024188" cy="504825"/>
              <a:chOff x="2018" y="2341"/>
              <a:chExt cx="1905" cy="318"/>
            </a:xfrm>
          </p:grpSpPr>
          <p:sp>
            <p:nvSpPr>
              <p:cNvPr id="18" name="Rectangle 3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19" name="Rectangle 3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20" name="Rectangle 3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21" name="Rectangle 3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22" name="Rectangle 4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23" name="Rectangle 4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24" name="Rectangle 4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25" name="Rectangle 4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26" name="Rectangle 4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sp>
          <p:nvSpPr>
            <p:cNvPr id="13" name="Rectangle 45"/>
            <p:cNvSpPr>
              <a:spLocks noChangeArrowheads="1"/>
            </p:cNvSpPr>
            <p:nvPr/>
          </p:nvSpPr>
          <p:spPr bwMode="auto">
            <a:xfrm>
              <a:off x="755650" y="3294063"/>
              <a:ext cx="21177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Lucida Console" pitchFamily="49" charset="0"/>
                </a:rPr>
                <a:t>add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$4</a:t>
              </a:r>
              <a:r>
                <a:rPr lang="en-US" altLang="en-US" sz="1800" dirty="0">
                  <a:latin typeface="Lucida Console" pitchFamily="49" charset="0"/>
                </a:rPr>
                <a:t>, $5, $6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14" name="Rectangle 46"/>
            <p:cNvSpPr>
              <a:spLocks noChangeArrowheads="1"/>
            </p:cNvSpPr>
            <p:nvPr/>
          </p:nvSpPr>
          <p:spPr bwMode="auto">
            <a:xfrm>
              <a:off x="755650" y="2717800"/>
              <a:ext cx="21177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Lucida Console" pitchFamily="49" charset="0"/>
                </a:rPr>
                <a:t>add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$1</a:t>
              </a:r>
              <a:r>
                <a:rPr lang="en-US" altLang="en-US" sz="1800" dirty="0">
                  <a:latin typeface="Lucida Console" pitchFamily="49" charset="0"/>
                </a:rPr>
                <a:t>, $2, $3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15" name="Rectangle 47"/>
            <p:cNvSpPr>
              <a:spLocks noChangeArrowheads="1"/>
            </p:cNvSpPr>
            <p:nvPr/>
          </p:nvSpPr>
          <p:spPr bwMode="auto">
            <a:xfrm>
              <a:off x="755650" y="4446588"/>
              <a:ext cx="26701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Lucida Console" pitchFamily="49" charset="0"/>
                </a:rPr>
                <a:t>beq</a:t>
              </a:r>
              <a:r>
                <a:rPr lang="en-US" altLang="en-US" sz="1800" dirty="0">
                  <a:latin typeface="Lucida Console" pitchFamily="49" charset="0"/>
                </a:rPr>
                <a:t>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$1</a:t>
              </a:r>
              <a:r>
                <a:rPr lang="en-US" altLang="en-US" sz="1800" dirty="0">
                  <a:latin typeface="Lucida Console" pitchFamily="49" charset="0"/>
                </a:rPr>
                <a:t>,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$4</a:t>
              </a:r>
              <a:r>
                <a:rPr lang="en-US" altLang="en-US" sz="1800" dirty="0">
                  <a:latin typeface="Lucida Console" pitchFamily="49" charset="0"/>
                </a:rPr>
                <a:t>, target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16" name="Line 48"/>
            <p:cNvSpPr>
              <a:spLocks noChangeShapeType="1"/>
            </p:cNvSpPr>
            <p:nvPr/>
          </p:nvSpPr>
          <p:spPr bwMode="auto">
            <a:xfrm>
              <a:off x="5651500" y="2852738"/>
              <a:ext cx="433388" cy="17272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9"/>
            <p:cNvSpPr>
              <a:spLocks noChangeShapeType="1"/>
            </p:cNvSpPr>
            <p:nvPr/>
          </p:nvSpPr>
          <p:spPr bwMode="auto">
            <a:xfrm>
              <a:off x="5651500" y="3429000"/>
              <a:ext cx="433388" cy="1223963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488323" y="5187368"/>
            <a:ext cx="6583030" cy="6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2800" dirty="0"/>
              <a:t>Can resolve </a:t>
            </a:r>
            <a:r>
              <a:rPr lang="en-US" altLang="en-US" sz="2800" dirty="0" smtClean="0"/>
              <a:t>using _____________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480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Data Hazards for Branches (2)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670854" y="3355975"/>
            <a:ext cx="7345363" cy="2232025"/>
            <a:chOff x="755650" y="3644900"/>
            <a:chExt cx="7345363" cy="2232025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55650" y="4878388"/>
              <a:ext cx="17033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Lucida Console" pitchFamily="49" charset="0"/>
                </a:rPr>
                <a:t>beq</a:t>
              </a:r>
              <a:r>
                <a:rPr lang="en-US" altLang="en-US" sz="1800" dirty="0">
                  <a:latin typeface="Lucida Console" pitchFamily="49" charset="0"/>
                </a:rPr>
                <a:t> </a:t>
              </a:r>
              <a:r>
                <a:rPr lang="en-US" altLang="en-US" sz="1800" dirty="0">
                  <a:solidFill>
                    <a:schemeClr val="hlink"/>
                  </a:solidFill>
                  <a:latin typeface="Lucida Console" pitchFamily="49" charset="0"/>
                </a:rPr>
                <a:t>stalled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3132138" y="3644900"/>
              <a:ext cx="3024187" cy="504825"/>
              <a:chOff x="2018" y="2341"/>
              <a:chExt cx="1905" cy="318"/>
            </a:xfrm>
          </p:grpSpPr>
          <p:sp>
            <p:nvSpPr>
              <p:cNvPr id="41" name="Rectangle 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42" name="Rectangle 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43" name="Rectangle 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9" name="Rectangle 1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3779838" y="4221163"/>
              <a:ext cx="3024187" cy="504825"/>
              <a:chOff x="2018" y="2341"/>
              <a:chExt cx="1905" cy="318"/>
            </a:xfrm>
          </p:grpSpPr>
          <p:sp>
            <p:nvSpPr>
              <p:cNvPr id="32" name="Rectangle 1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dirty="0"/>
                  <a:t>IF</a:t>
                </a:r>
                <a:endParaRPr lang="en-AU" altLang="en-US" sz="1400" dirty="0"/>
              </a:p>
            </p:txBody>
          </p:sp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35" name="Rectangle 1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36" name="Rectangle 2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39" name="Rectangle 2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4427538" y="4868863"/>
              <a:ext cx="431800" cy="360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5075238" y="4868863"/>
              <a:ext cx="431800" cy="360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49323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55800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62277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5" name="Rectangle 30"/>
            <p:cNvSpPr>
              <a:spLocks noChangeArrowheads="1"/>
            </p:cNvSpPr>
            <p:nvPr/>
          </p:nvSpPr>
          <p:spPr bwMode="auto">
            <a:xfrm>
              <a:off x="68754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6" name="Rectangle 31"/>
            <p:cNvSpPr>
              <a:spLocks noChangeArrowheads="1"/>
            </p:cNvSpPr>
            <p:nvPr/>
          </p:nvSpPr>
          <p:spPr bwMode="auto">
            <a:xfrm>
              <a:off x="5724525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" name="Rectangle 32"/>
            <p:cNvSpPr>
              <a:spLocks noChangeArrowheads="1"/>
            </p:cNvSpPr>
            <p:nvPr/>
          </p:nvSpPr>
          <p:spPr bwMode="auto">
            <a:xfrm>
              <a:off x="63738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70215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76692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20" name="Rectangle 35"/>
            <p:cNvSpPr>
              <a:spLocks noChangeArrowheads="1"/>
            </p:cNvSpPr>
            <p:nvPr/>
          </p:nvSpPr>
          <p:spPr bwMode="auto">
            <a:xfrm>
              <a:off x="55816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1" name="Rectangle 36"/>
            <p:cNvSpPr>
              <a:spLocks noChangeArrowheads="1"/>
            </p:cNvSpPr>
            <p:nvPr/>
          </p:nvSpPr>
          <p:spPr bwMode="auto">
            <a:xfrm>
              <a:off x="62293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2" name="Rectangle 37"/>
            <p:cNvSpPr>
              <a:spLocks noChangeArrowheads="1"/>
            </p:cNvSpPr>
            <p:nvPr/>
          </p:nvSpPr>
          <p:spPr bwMode="auto">
            <a:xfrm>
              <a:off x="68770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3" name="Rectangle 38"/>
            <p:cNvSpPr>
              <a:spLocks noChangeArrowheads="1"/>
            </p:cNvSpPr>
            <p:nvPr/>
          </p:nvSpPr>
          <p:spPr bwMode="auto">
            <a:xfrm>
              <a:off x="75247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4" name="Rectangle 39"/>
            <p:cNvSpPr>
              <a:spLocks noChangeArrowheads="1"/>
            </p:cNvSpPr>
            <p:nvPr/>
          </p:nvSpPr>
          <p:spPr bwMode="auto">
            <a:xfrm>
              <a:off x="755650" y="4302125"/>
              <a:ext cx="21177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Lucida Console" pitchFamily="49" charset="0"/>
                </a:rPr>
                <a:t>add </a:t>
              </a:r>
              <a:r>
                <a:rPr lang="en-US" altLang="en-US" sz="1800" dirty="0">
                  <a:solidFill>
                    <a:schemeClr val="hlink"/>
                  </a:solidFill>
                  <a:latin typeface="Lucida Console" pitchFamily="49" charset="0"/>
                </a:rPr>
                <a:t>$4</a:t>
              </a:r>
              <a:r>
                <a:rPr lang="en-US" altLang="en-US" sz="1800" dirty="0">
                  <a:latin typeface="Lucida Console" pitchFamily="49" charset="0"/>
                </a:rPr>
                <a:t>, $5, $6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25" name="Rectangle 40"/>
            <p:cNvSpPr>
              <a:spLocks noChangeArrowheads="1"/>
            </p:cNvSpPr>
            <p:nvPr/>
          </p:nvSpPr>
          <p:spPr bwMode="auto">
            <a:xfrm>
              <a:off x="755650" y="3725863"/>
              <a:ext cx="18415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Lucida Console" pitchFamily="49" charset="0"/>
                </a:rPr>
                <a:t>lw</a:t>
              </a:r>
              <a:r>
                <a:rPr lang="en-US" altLang="en-US" sz="1800" dirty="0">
                  <a:latin typeface="Lucida Console" pitchFamily="49" charset="0"/>
                </a:rPr>
                <a:t> 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$1</a:t>
              </a:r>
              <a:r>
                <a:rPr lang="en-US" altLang="en-US" sz="1800" dirty="0">
                  <a:latin typeface="Lucida Console" pitchFamily="49" charset="0"/>
                </a:rPr>
                <a:t>, </a:t>
              </a:r>
              <a:r>
                <a:rPr lang="en-US" altLang="en-US" sz="1800" dirty="0" err="1">
                  <a:latin typeface="Lucida Console" pitchFamily="49" charset="0"/>
                </a:rPr>
                <a:t>addr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26" name="Rectangle 41"/>
            <p:cNvSpPr>
              <a:spLocks noChangeArrowheads="1"/>
            </p:cNvSpPr>
            <p:nvPr/>
          </p:nvSpPr>
          <p:spPr bwMode="auto">
            <a:xfrm>
              <a:off x="755650" y="5454650"/>
              <a:ext cx="26701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Lucida Console" pitchFamily="49" charset="0"/>
                </a:rPr>
                <a:t>beq</a:t>
              </a:r>
              <a:r>
                <a:rPr lang="en-US" altLang="en-US" sz="1800" dirty="0">
                  <a:latin typeface="Lucida Console" pitchFamily="49" charset="0"/>
                </a:rPr>
                <a:t>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$1</a:t>
              </a:r>
              <a:r>
                <a:rPr lang="en-US" altLang="en-US" sz="1800" dirty="0">
                  <a:latin typeface="Lucida Console" pitchFamily="49" charset="0"/>
                </a:rPr>
                <a:t>, </a:t>
              </a:r>
              <a:r>
                <a:rPr lang="en-US" altLang="en-US" sz="1800" dirty="0">
                  <a:solidFill>
                    <a:srgbClr val="0066FF"/>
                  </a:solidFill>
                  <a:latin typeface="Lucida Console" pitchFamily="49" charset="0"/>
                </a:rPr>
                <a:t>$4</a:t>
              </a:r>
              <a:r>
                <a:rPr lang="en-US" altLang="en-US" sz="1800" dirty="0">
                  <a:latin typeface="Lucida Console" pitchFamily="49" charset="0"/>
                </a:rPr>
                <a:t>, target</a:t>
              </a:r>
              <a:endParaRPr lang="en-AU" altLang="en-US" sz="1800" dirty="0">
                <a:latin typeface="Lucida Console" pitchFamily="49" charset="0"/>
              </a:endParaRPr>
            </a:p>
          </p:txBody>
        </p:sp>
        <p:sp>
          <p:nvSpPr>
            <p:cNvPr id="27" name="Line 42"/>
            <p:cNvSpPr>
              <a:spLocks noChangeShapeType="1"/>
            </p:cNvSpPr>
            <p:nvPr/>
          </p:nvSpPr>
          <p:spPr bwMode="auto">
            <a:xfrm>
              <a:off x="5651500" y="3860800"/>
              <a:ext cx="433388" cy="17272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43"/>
            <p:cNvSpPr>
              <a:spLocks noChangeShapeType="1"/>
            </p:cNvSpPr>
            <p:nvPr/>
          </p:nvSpPr>
          <p:spPr bwMode="auto">
            <a:xfrm>
              <a:off x="5651500" y="4437063"/>
              <a:ext cx="433388" cy="1223962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44"/>
            <p:cNvSpPr>
              <a:spLocks noChangeArrowheads="1"/>
            </p:cNvSpPr>
            <p:nvPr/>
          </p:nvSpPr>
          <p:spPr bwMode="auto">
            <a:xfrm>
              <a:off x="5724525" y="4940300"/>
              <a:ext cx="360363" cy="287338"/>
            </a:xfrm>
            <a:prstGeom prst="cloudCallout">
              <a:avLst>
                <a:gd name="adj1" fmla="val -12995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0" name="AutoShape 45"/>
            <p:cNvSpPr>
              <a:spLocks noChangeArrowheads="1"/>
            </p:cNvSpPr>
            <p:nvPr/>
          </p:nvSpPr>
          <p:spPr bwMode="auto">
            <a:xfrm>
              <a:off x="6372225" y="4940300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1" name="AutoShape 46"/>
            <p:cNvSpPr>
              <a:spLocks noChangeArrowheads="1"/>
            </p:cNvSpPr>
            <p:nvPr/>
          </p:nvSpPr>
          <p:spPr bwMode="auto">
            <a:xfrm>
              <a:off x="7019925" y="4940300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423204" y="1141599"/>
            <a:ext cx="8270875" cy="178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en-US" sz="2800" dirty="0"/>
              <a:t>If a comparison register is a destination of </a:t>
            </a:r>
            <a:r>
              <a:rPr lang="en-US" altLang="en-US" sz="2800" dirty="0" smtClean="0"/>
              <a:t>________ ALU </a:t>
            </a:r>
            <a:r>
              <a:rPr lang="en-US" altLang="en-US" sz="2800" dirty="0"/>
              <a:t>instruction or </a:t>
            </a:r>
            <a:r>
              <a:rPr lang="en-US" altLang="en-US" sz="2800" dirty="0" smtClean="0"/>
              <a:t>_______________________ instruction</a:t>
            </a:r>
            <a:endParaRPr lang="en-US" altLang="en-US" sz="2800" dirty="0"/>
          </a:p>
          <a:p>
            <a:pPr lvl="1" eaLnBrk="1" hangingPunct="1">
              <a:lnSpc>
                <a:spcPct val="114000"/>
              </a:lnSpc>
            </a:pPr>
            <a:r>
              <a:rPr lang="en-US" altLang="en-US" dirty="0"/>
              <a:t>Need </a:t>
            </a:r>
            <a:r>
              <a:rPr lang="en-US" altLang="en-US" dirty="0" smtClean="0"/>
              <a:t>______________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177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Data Hazards for Branches (3)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2574" y="1141599"/>
            <a:ext cx="8270875" cy="178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If a comparison register is a destination of </a:t>
            </a:r>
            <a:r>
              <a:rPr lang="en-US" altLang="en-US" sz="2800" dirty="0" smtClean="0"/>
              <a:t>______________ __________ _____ instruction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Need </a:t>
            </a:r>
            <a:r>
              <a:rPr lang="en-US" altLang="en-US" dirty="0" smtClean="0"/>
              <a:t>_______________-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55650" y="3355975"/>
            <a:ext cx="7345363" cy="2232025"/>
            <a:chOff x="755650" y="3644900"/>
            <a:chExt cx="7345363" cy="2232025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755650" y="4878388"/>
              <a:ext cx="17033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Lucida Console" pitchFamily="49" charset="0"/>
                </a:rPr>
                <a:t>beq </a:t>
              </a:r>
              <a:r>
                <a:rPr lang="en-US" altLang="en-US" sz="1800">
                  <a:solidFill>
                    <a:schemeClr val="hlink"/>
                  </a:solidFill>
                  <a:latin typeface="Lucida Console" pitchFamily="49" charset="0"/>
                </a:rPr>
                <a:t>stalled</a:t>
              </a:r>
              <a:endParaRPr lang="en-AU" altLang="en-US" sz="1800">
                <a:latin typeface="Lucida Console" pitchFamily="49" charset="0"/>
              </a:endParaRP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3132138" y="3644900"/>
              <a:ext cx="3024187" cy="504825"/>
              <a:chOff x="2018" y="2341"/>
              <a:chExt cx="1905" cy="318"/>
            </a:xfrm>
          </p:grpSpPr>
          <p:sp>
            <p:nvSpPr>
              <p:cNvPr id="39" name="Rectangle 6"/>
              <p:cNvSpPr>
                <a:spLocks noChangeArrowheads="1"/>
              </p:cNvSpPr>
              <p:nvPr/>
            </p:nvSpPr>
            <p:spPr bwMode="auto">
              <a:xfrm>
                <a:off x="2018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IF</a:t>
                </a:r>
                <a:endParaRPr lang="en-AU" altLang="en-US" sz="1400"/>
              </a:p>
            </p:txBody>
          </p:sp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2426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ID</a:t>
                </a:r>
                <a:endParaRPr lang="en-AU" altLang="en-US" sz="1400"/>
              </a:p>
            </p:txBody>
          </p:sp>
          <p:sp>
            <p:nvSpPr>
              <p:cNvPr id="41" name="Rectangle 8"/>
              <p:cNvSpPr>
                <a:spLocks noChangeArrowheads="1"/>
              </p:cNvSpPr>
              <p:nvPr/>
            </p:nvSpPr>
            <p:spPr bwMode="auto">
              <a:xfrm>
                <a:off x="2835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EX</a:t>
                </a:r>
                <a:endParaRPr lang="en-AU" altLang="en-US" sz="1400"/>
              </a:p>
            </p:txBody>
          </p:sp>
          <p:sp>
            <p:nvSpPr>
              <p:cNvPr id="42" name="Rectangle 9"/>
              <p:cNvSpPr>
                <a:spLocks noChangeArrowheads="1"/>
              </p:cNvSpPr>
              <p:nvPr/>
            </p:nvSpPr>
            <p:spPr bwMode="auto">
              <a:xfrm>
                <a:off x="3243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MEM</a:t>
                </a:r>
                <a:endParaRPr lang="en-AU" altLang="en-US" sz="1400"/>
              </a:p>
            </p:txBody>
          </p:sp>
          <p:sp>
            <p:nvSpPr>
              <p:cNvPr id="43" name="Rectangle 10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272" cy="22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/>
                  <a:t>WB</a:t>
                </a:r>
                <a:endParaRPr lang="en-AU" altLang="en-US" sz="1400"/>
              </a:p>
            </p:txBody>
          </p:sp>
          <p:sp>
            <p:nvSpPr>
              <p:cNvPr id="44" name="Rectangle 11"/>
              <p:cNvSpPr>
                <a:spLocks noChangeArrowheads="1"/>
              </p:cNvSpPr>
              <p:nvPr/>
            </p:nvSpPr>
            <p:spPr bwMode="auto">
              <a:xfrm>
                <a:off x="2336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5" name="Rectangle 12"/>
              <p:cNvSpPr>
                <a:spLocks noChangeArrowheads="1"/>
              </p:cNvSpPr>
              <p:nvPr/>
            </p:nvSpPr>
            <p:spPr bwMode="auto">
              <a:xfrm>
                <a:off x="2744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6" name="Rectangle 13"/>
              <p:cNvSpPr>
                <a:spLocks noChangeArrowheads="1"/>
              </p:cNvSpPr>
              <p:nvPr/>
            </p:nvSpPr>
            <p:spPr bwMode="auto">
              <a:xfrm>
                <a:off x="3152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  <p:sp>
            <p:nvSpPr>
              <p:cNvPr id="47" name="Rectangle 14"/>
              <p:cNvSpPr>
                <a:spLocks noChangeArrowheads="1"/>
              </p:cNvSpPr>
              <p:nvPr/>
            </p:nvSpPr>
            <p:spPr bwMode="auto">
              <a:xfrm>
                <a:off x="3560" y="2341"/>
                <a:ext cx="45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/>
              </a:p>
            </p:txBody>
          </p:sp>
        </p:grp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779838" y="4294188"/>
              <a:ext cx="431800" cy="360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IF</a:t>
              </a:r>
              <a:endParaRPr lang="en-AU" altLang="en-US" sz="1400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4427538" y="4294188"/>
              <a:ext cx="431800" cy="360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4284663" y="4221163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4932363" y="4221163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5580063" y="4221163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6227763" y="4221163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5075238" y="4868863"/>
              <a:ext cx="431800" cy="3603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49323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55800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62277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6875463" y="4795838"/>
              <a:ext cx="71437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5724525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ID</a:t>
              </a:r>
              <a:endParaRPr lang="en-AU" altLang="en-US" sz="1400"/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63738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EX</a:t>
              </a:r>
              <a:endParaRPr lang="en-AU" altLang="en-US" sz="1400"/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70215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MEM</a:t>
              </a:r>
              <a:endParaRPr lang="en-AU" altLang="en-US" sz="1400"/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7669213" y="5445125"/>
              <a:ext cx="431800" cy="3603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WB</a:t>
              </a:r>
              <a:endParaRPr lang="en-AU" altLang="en-US" sz="1400"/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55816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62293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7" name="Rectangle 32"/>
            <p:cNvSpPr>
              <a:spLocks noChangeArrowheads="1"/>
            </p:cNvSpPr>
            <p:nvPr/>
          </p:nvSpPr>
          <p:spPr bwMode="auto">
            <a:xfrm>
              <a:off x="68770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7524750" y="5372100"/>
              <a:ext cx="71438" cy="504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755650" y="4302125"/>
              <a:ext cx="170338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Lucida Console" pitchFamily="49" charset="0"/>
                </a:rPr>
                <a:t>beq </a:t>
              </a:r>
              <a:r>
                <a:rPr lang="en-US" altLang="en-US" sz="1800">
                  <a:solidFill>
                    <a:schemeClr val="hlink"/>
                  </a:solidFill>
                  <a:latin typeface="Lucida Console" pitchFamily="49" charset="0"/>
                </a:rPr>
                <a:t>stalled</a:t>
              </a:r>
              <a:endParaRPr lang="en-AU" altLang="en-US" sz="1800">
                <a:solidFill>
                  <a:schemeClr val="hlink"/>
                </a:solidFill>
                <a:latin typeface="Lucida Console" pitchFamily="49" charset="0"/>
              </a:endParaRP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755650" y="3725863"/>
              <a:ext cx="18415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Lucida Console" pitchFamily="49" charset="0"/>
                </a:rPr>
                <a:t>lw  </a:t>
              </a:r>
              <a:r>
                <a:rPr lang="en-US" altLang="en-US" sz="1800">
                  <a:solidFill>
                    <a:schemeClr val="hlink"/>
                  </a:solidFill>
                  <a:latin typeface="Lucida Console" pitchFamily="49" charset="0"/>
                </a:rPr>
                <a:t>$1</a:t>
              </a:r>
              <a:r>
                <a:rPr lang="en-US" altLang="en-US" sz="1800">
                  <a:latin typeface="Lucida Console" pitchFamily="49" charset="0"/>
                </a:rPr>
                <a:t>, addr</a:t>
              </a:r>
              <a:endParaRPr lang="en-AU" altLang="en-US" sz="1800">
                <a:latin typeface="Lucida Console" pitchFamily="49" charset="0"/>
              </a:endParaRPr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755650" y="5454650"/>
              <a:ext cx="26701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Lucida Console" pitchFamily="49" charset="0"/>
                </a:rPr>
                <a:t>beq </a:t>
              </a:r>
              <a:r>
                <a:rPr lang="en-US" altLang="en-US" sz="1800">
                  <a:solidFill>
                    <a:schemeClr val="hlink"/>
                  </a:solidFill>
                  <a:latin typeface="Lucida Console" pitchFamily="49" charset="0"/>
                </a:rPr>
                <a:t>$1</a:t>
              </a:r>
              <a:r>
                <a:rPr lang="en-US" altLang="en-US" sz="1800">
                  <a:latin typeface="Lucida Console" pitchFamily="49" charset="0"/>
                </a:rPr>
                <a:t>, </a:t>
              </a:r>
              <a:r>
                <a:rPr lang="en-US" altLang="en-US" sz="1800">
                  <a:solidFill>
                    <a:schemeClr val="hlink"/>
                  </a:solidFill>
                  <a:latin typeface="Lucida Console" pitchFamily="49" charset="0"/>
                </a:rPr>
                <a:t>$0</a:t>
              </a:r>
              <a:r>
                <a:rPr lang="en-US" altLang="en-US" sz="1800">
                  <a:latin typeface="Lucida Console" pitchFamily="49" charset="0"/>
                </a:rPr>
                <a:t>, target</a:t>
              </a:r>
              <a:endParaRPr lang="en-AU" altLang="en-US" sz="1800">
                <a:latin typeface="Lucida Console" pitchFamily="49" charset="0"/>
              </a:endParaRPr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>
              <a:off x="5651500" y="3860800"/>
              <a:ext cx="433388" cy="172720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8"/>
            <p:cNvSpPr>
              <a:spLocks noChangeArrowheads="1"/>
            </p:cNvSpPr>
            <p:nvPr/>
          </p:nvSpPr>
          <p:spPr bwMode="auto">
            <a:xfrm>
              <a:off x="5724525" y="4940300"/>
              <a:ext cx="360363" cy="287338"/>
            </a:xfrm>
            <a:prstGeom prst="cloudCallout">
              <a:avLst>
                <a:gd name="adj1" fmla="val -12995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4" name="AutoShape 39"/>
            <p:cNvSpPr>
              <a:spLocks noChangeArrowheads="1"/>
            </p:cNvSpPr>
            <p:nvPr/>
          </p:nvSpPr>
          <p:spPr bwMode="auto">
            <a:xfrm>
              <a:off x="6372225" y="4940300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5" name="AutoShape 40"/>
            <p:cNvSpPr>
              <a:spLocks noChangeArrowheads="1"/>
            </p:cNvSpPr>
            <p:nvPr/>
          </p:nvSpPr>
          <p:spPr bwMode="auto">
            <a:xfrm>
              <a:off x="7019925" y="4940300"/>
              <a:ext cx="358775" cy="287338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6" name="AutoShape 41"/>
            <p:cNvSpPr>
              <a:spLocks noChangeArrowheads="1"/>
            </p:cNvSpPr>
            <p:nvPr/>
          </p:nvSpPr>
          <p:spPr bwMode="auto">
            <a:xfrm>
              <a:off x="5076825" y="4364038"/>
              <a:ext cx="360363" cy="287337"/>
            </a:xfrm>
            <a:prstGeom prst="cloudCallout">
              <a:avLst>
                <a:gd name="adj1" fmla="val -12995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7" name="AutoShape 42"/>
            <p:cNvSpPr>
              <a:spLocks noChangeArrowheads="1"/>
            </p:cNvSpPr>
            <p:nvPr/>
          </p:nvSpPr>
          <p:spPr bwMode="auto">
            <a:xfrm>
              <a:off x="5724525" y="4364038"/>
              <a:ext cx="358775" cy="287337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38" name="AutoShape 43"/>
            <p:cNvSpPr>
              <a:spLocks noChangeArrowheads="1"/>
            </p:cNvSpPr>
            <p:nvPr/>
          </p:nvSpPr>
          <p:spPr bwMode="auto">
            <a:xfrm>
              <a:off x="6372225" y="4364038"/>
              <a:ext cx="358775" cy="287337"/>
            </a:xfrm>
            <a:prstGeom prst="cloudCallout">
              <a:avLst>
                <a:gd name="adj1" fmla="val -12833"/>
                <a:gd name="adj2" fmla="val 3619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5902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Dynamic Branch Prediction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Times" charset="0"/>
              <a:buChar char="•"/>
            </a:pPr>
            <a:r>
              <a:rPr lang="en-US" altLang="en-US" sz="2800" dirty="0" smtClean="0"/>
              <a:t>In _______ and __________ pipelines, branch ________ is more significant</a:t>
            </a:r>
            <a:endParaRPr lang="en-US" altLang="en-US" sz="2800" dirty="0"/>
          </a:p>
          <a:p>
            <a:pPr>
              <a:buFont typeface="Times" charset="0"/>
              <a:buChar char="•"/>
            </a:pPr>
            <a:r>
              <a:rPr lang="en-US" altLang="en-US" sz="2800" dirty="0" smtClean="0"/>
              <a:t>Use ________ prediction</a:t>
            </a:r>
            <a:endParaRPr lang="en-US" altLang="en-US" sz="2800" dirty="0"/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Branch _______ table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________ by _______ branch instruction addresses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Stores _______</a:t>
            </a:r>
          </a:p>
          <a:p>
            <a:pPr lvl="1">
              <a:buFont typeface="Times" charset="0"/>
              <a:buChar char="•"/>
            </a:pPr>
            <a:r>
              <a:rPr lang="en-US" altLang="en-US" sz="2400" dirty="0" smtClean="0"/>
              <a:t>To execute a branch</a:t>
            </a:r>
          </a:p>
          <a:p>
            <a:pPr lvl="2">
              <a:buFont typeface="Times" charset="0"/>
              <a:buChar char="•"/>
            </a:pPr>
            <a:r>
              <a:rPr lang="en-US" altLang="en-US" sz="2000" dirty="0" smtClean="0"/>
              <a:t>Check ________, expect the _____ outcome</a:t>
            </a:r>
          </a:p>
          <a:p>
            <a:pPr lvl="2">
              <a:buFont typeface="Times" charset="0"/>
              <a:buChar char="•"/>
            </a:pPr>
            <a:r>
              <a:rPr lang="en-US" altLang="en-US" sz="2000" dirty="0" smtClean="0"/>
              <a:t>Fetch from ____________</a:t>
            </a:r>
          </a:p>
          <a:p>
            <a:pPr lvl="2">
              <a:buFont typeface="Times" charset="0"/>
              <a:buChar char="•"/>
            </a:pPr>
            <a:r>
              <a:rPr lang="en-US" altLang="en-US" sz="2000" dirty="0" smtClean="0"/>
              <a:t>Correct if necessary and ______ table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30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4.8 Shortcoming of 1-Bit History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546787" y="2944810"/>
            <a:ext cx="4322762" cy="2225675"/>
            <a:chOff x="1617663" y="1916113"/>
            <a:chExt cx="4322762" cy="2225675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2700338" y="3140075"/>
              <a:ext cx="2447925" cy="431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617663" y="1916113"/>
              <a:ext cx="3536950" cy="222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itchFamily="49" charset="0"/>
                </a:rPr>
                <a:t>outer: …</a:t>
              </a:r>
              <a:br>
                <a:rPr lang="en-US" altLang="en-US" sz="2000" dirty="0">
                  <a:latin typeface="Lucida Console" pitchFamily="49" charset="0"/>
                </a:rPr>
              </a:br>
              <a:r>
                <a:rPr lang="en-US" altLang="en-US" sz="2000" dirty="0">
                  <a:latin typeface="Lucida Console" pitchFamily="49" charset="0"/>
                </a:rPr>
                <a:t>       …</a:t>
              </a:r>
              <a:r>
                <a:rPr lang="en-US" altLang="en-US" sz="2000" b="1" dirty="0">
                  <a:latin typeface="Lucida Console" pitchFamily="49" charset="0"/>
                </a:rPr>
                <a:t/>
              </a:r>
              <a:br>
                <a:rPr lang="en-US" altLang="en-US" sz="2000" b="1" dirty="0">
                  <a:latin typeface="Lucida Console" pitchFamily="49" charset="0"/>
                </a:rPr>
              </a:br>
              <a:r>
                <a:rPr lang="en-US" altLang="en-US" sz="2000" dirty="0">
                  <a:latin typeface="Lucida Console" pitchFamily="49" charset="0"/>
                </a:rPr>
                <a:t>inner: …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itchFamily="49" charset="0"/>
                </a:rPr>
                <a:t>       …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Lucida Console" pitchFamily="49" charset="0"/>
                </a:rPr>
                <a:t>       </a:t>
              </a:r>
              <a:r>
                <a:rPr lang="en-US" altLang="en-US" sz="2000" dirty="0" err="1">
                  <a:latin typeface="Lucida Console" pitchFamily="49" charset="0"/>
                </a:rPr>
                <a:t>beq</a:t>
              </a:r>
              <a:r>
                <a:rPr lang="en-US" altLang="en-US" sz="2000" dirty="0">
                  <a:latin typeface="Lucida Console" pitchFamily="49" charset="0"/>
                </a:rPr>
                <a:t> …, …, inner</a:t>
              </a:r>
              <a:br>
                <a:rPr lang="en-US" altLang="en-US" sz="2000" dirty="0">
                  <a:latin typeface="Lucida Console" pitchFamily="49" charset="0"/>
                </a:rPr>
              </a:br>
              <a:r>
                <a:rPr lang="en-US" altLang="en-US" sz="2000" dirty="0">
                  <a:latin typeface="Lucida Console" pitchFamily="49" charset="0"/>
                </a:rPr>
                <a:t>       …</a:t>
              </a:r>
              <a:br>
                <a:rPr lang="en-US" altLang="en-US" sz="2000" dirty="0">
                  <a:latin typeface="Lucida Console" pitchFamily="49" charset="0"/>
                </a:rPr>
              </a:br>
              <a:r>
                <a:rPr lang="en-US" altLang="en-US" sz="2000" dirty="0">
                  <a:latin typeface="Lucida Console" pitchFamily="49" charset="0"/>
                </a:rPr>
                <a:t>       </a:t>
              </a:r>
              <a:r>
                <a:rPr lang="en-US" altLang="en-US" sz="2000" dirty="0" err="1">
                  <a:latin typeface="Lucida Console" pitchFamily="49" charset="0"/>
                </a:rPr>
                <a:t>beq</a:t>
              </a:r>
              <a:r>
                <a:rPr lang="en-US" altLang="en-US" sz="2000" dirty="0">
                  <a:latin typeface="Lucida Console" pitchFamily="49" charset="0"/>
                </a:rPr>
                <a:t> …, …, outer</a:t>
              </a:r>
              <a:endParaRPr lang="en-AU" altLang="en-US" sz="2000" dirty="0">
                <a:latin typeface="Lucida Console" pitchFamily="49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5219700" y="3378200"/>
              <a:ext cx="360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580063" y="2730500"/>
              <a:ext cx="0" cy="647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>
              <a:off x="4356100" y="2730500"/>
              <a:ext cx="12239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5219700" y="3954463"/>
              <a:ext cx="720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5940425" y="2082800"/>
              <a:ext cx="0" cy="1871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4356100" y="2082800"/>
              <a:ext cx="1584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734111" y="5444404"/>
            <a:ext cx="4135438" cy="90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kern="0" dirty="0" smtClean="0"/>
              <a:t>Inner loop branches </a:t>
            </a:r>
            <a:r>
              <a:rPr lang="en-US" altLang="en-US" sz="2800" kern="0" dirty="0" err="1" smtClean="0"/>
              <a:t>mispredicted</a:t>
            </a:r>
            <a:r>
              <a:rPr lang="en-US" altLang="en-US" sz="2800" kern="0" dirty="0" smtClean="0"/>
              <a:t> twice!</a:t>
            </a:r>
            <a:endParaRPr lang="en-AU" altLang="en-US" sz="2800" kern="0" dirty="0" smtClean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11174" y="1085626"/>
            <a:ext cx="8270875" cy="146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23838" lvl="1" indent="-223838">
              <a:buFont typeface="Arial" panose="020B0604020202020204" pitchFamily="34" charset="0"/>
              <a:buChar char="•"/>
            </a:pPr>
            <a:r>
              <a:rPr lang="en-US" altLang="en-US" dirty="0" err="1"/>
              <a:t>Mispredict</a:t>
            </a:r>
            <a:r>
              <a:rPr lang="en-US" altLang="en-US" dirty="0"/>
              <a:t> as taken on </a:t>
            </a:r>
            <a:r>
              <a:rPr lang="en-US" altLang="en-US" dirty="0" smtClean="0"/>
              <a:t>____ iteration </a:t>
            </a:r>
            <a:r>
              <a:rPr lang="en-US" altLang="en-US" dirty="0"/>
              <a:t>of </a:t>
            </a:r>
            <a:r>
              <a:rPr lang="en-US" altLang="en-US" dirty="0" smtClean="0"/>
              <a:t>______ loop</a:t>
            </a:r>
            <a:endParaRPr lang="en-US" altLang="en-US" dirty="0"/>
          </a:p>
          <a:p>
            <a:pPr marL="223838" lvl="1" indent="-223838">
              <a:buFont typeface="Arial" panose="020B0604020202020204" pitchFamily="34" charset="0"/>
              <a:buChar char="•"/>
            </a:pPr>
            <a:r>
              <a:rPr lang="en-US" altLang="en-US" dirty="0"/>
              <a:t>Then </a:t>
            </a:r>
            <a:r>
              <a:rPr lang="en-US" altLang="en-US" dirty="0" err="1"/>
              <a:t>mispredict</a:t>
            </a:r>
            <a:r>
              <a:rPr lang="en-US" altLang="en-US" dirty="0"/>
              <a:t> as not taken on </a:t>
            </a:r>
            <a:r>
              <a:rPr lang="en-US" altLang="en-US" dirty="0" smtClean="0"/>
              <a:t>_____ iteration </a:t>
            </a:r>
            <a:r>
              <a:rPr lang="en-US" altLang="en-US" dirty="0"/>
              <a:t>of </a:t>
            </a:r>
            <a:r>
              <a:rPr lang="en-US" altLang="en-US" dirty="0" smtClean="0"/>
              <a:t>______ loop _____ ______</a:t>
            </a:r>
            <a:endParaRPr lang="en-AU" altLang="en-US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469146" y="2187575"/>
            <a:ext cx="3312903" cy="399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buNone/>
            </a:pPr>
            <a:r>
              <a:rPr lang="en-US" altLang="en-US" sz="2000" dirty="0" smtClean="0"/>
              <a:t>Outer   Inner   Predict   Actual</a:t>
            </a:r>
          </a:p>
        </p:txBody>
      </p:sp>
    </p:spTree>
    <p:extLst>
      <p:ext uri="{BB962C8B-B14F-4D97-AF65-F5344CB8AC3E}">
        <p14:creationId xmlns:p14="http://schemas.microsoft.com/office/powerpoint/2010/main" val="15877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4.2 Clocking Methodology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dirty="0"/>
              <a:t>A clocking methodology defines when signals can be _______ and when they can be _________.</a:t>
            </a:r>
          </a:p>
          <a:p>
            <a:r>
              <a:rPr lang="en-US" altLang="en-US" sz="2400" dirty="0"/>
              <a:t>We assume an </a:t>
            </a:r>
            <a:r>
              <a:rPr lang="en-US" altLang="en-US" sz="2400" dirty="0" smtClean="0"/>
              <a:t>______________ </a:t>
            </a:r>
            <a:r>
              <a:rPr lang="en-US" altLang="en-US" sz="2400" dirty="0"/>
              <a:t>clocking methodology</a:t>
            </a:r>
            <a:r>
              <a:rPr lang="en-US" altLang="en-US" sz="2400" dirty="0" smtClean="0"/>
              <a:t>.</a:t>
            </a:r>
          </a:p>
          <a:p>
            <a:r>
              <a:rPr lang="en-US" altLang="en-US" sz="2400" dirty="0" smtClean="0"/>
              <a:t>Longest delay determines clock period</a:t>
            </a:r>
            <a:endParaRPr lang="en-US" altLang="en-US" sz="2400" dirty="0"/>
          </a:p>
        </p:txBody>
      </p:sp>
      <p:pic>
        <p:nvPicPr>
          <p:cNvPr id="5" name="Picture 7" descr="f04-0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12" y="3391538"/>
            <a:ext cx="4731971" cy="139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04-04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679" y="5240496"/>
            <a:ext cx="3793238" cy="88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4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Exceptions and </a:t>
            </a:r>
            <a:r>
              <a:rPr lang="en-US" altLang="en-US" dirty="0" smtClean="0"/>
              <a:t>Interrupts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11174" y="1085626"/>
            <a:ext cx="8270875" cy="146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___________ </a:t>
            </a:r>
            <a:r>
              <a:rPr lang="en-US" altLang="en-US" sz="2800" dirty="0"/>
              <a:t>events requiring change</a:t>
            </a:r>
            <a:br>
              <a:rPr lang="en-US" altLang="en-US" sz="2800" dirty="0"/>
            </a:br>
            <a:r>
              <a:rPr lang="en-US" altLang="en-US" sz="2800" dirty="0"/>
              <a:t>in </a:t>
            </a:r>
            <a:r>
              <a:rPr lang="en-US" altLang="en-US" sz="2800" dirty="0" smtClean="0"/>
              <a:t>______ of </a:t>
            </a:r>
            <a:r>
              <a:rPr lang="en-US" altLang="en-US" sz="2800" dirty="0"/>
              <a:t>control</a:t>
            </a:r>
          </a:p>
          <a:p>
            <a:pPr lvl="1" eaLnBrk="1" hangingPunct="1"/>
            <a:r>
              <a:rPr lang="en-US" altLang="en-US" sz="2400" dirty="0"/>
              <a:t>Different ISAs use the terms differently</a:t>
            </a:r>
          </a:p>
          <a:p>
            <a:pPr eaLnBrk="1" hangingPunct="1"/>
            <a:r>
              <a:rPr lang="en-US" altLang="en-US" sz="2800" dirty="0"/>
              <a:t>Exception</a:t>
            </a:r>
          </a:p>
          <a:p>
            <a:pPr lvl="1" eaLnBrk="1" hangingPunct="1"/>
            <a:r>
              <a:rPr lang="en-US" altLang="en-US" sz="2400" dirty="0"/>
              <a:t>Arises </a:t>
            </a:r>
            <a:r>
              <a:rPr lang="en-US" altLang="en-US" sz="2400" dirty="0" smtClean="0"/>
              <a:t>_______________, e.g</a:t>
            </a:r>
            <a:r>
              <a:rPr lang="en-US" altLang="en-US" sz="2400" dirty="0"/>
              <a:t>., undefined </a:t>
            </a:r>
            <a:r>
              <a:rPr lang="en-US" altLang="en-US" sz="2400" dirty="0" err="1"/>
              <a:t>opcode</a:t>
            </a:r>
            <a:r>
              <a:rPr lang="en-US" altLang="en-US" sz="2400" dirty="0"/>
              <a:t>, overflow, </a:t>
            </a:r>
            <a:r>
              <a:rPr lang="en-US" altLang="en-US" sz="2400" dirty="0" err="1"/>
              <a:t>syscall</a:t>
            </a:r>
            <a:r>
              <a:rPr lang="en-US" altLang="en-US" sz="2400" dirty="0"/>
              <a:t>, …</a:t>
            </a:r>
          </a:p>
          <a:p>
            <a:pPr eaLnBrk="1" hangingPunct="1"/>
            <a:r>
              <a:rPr lang="en-US" altLang="en-US" sz="2800" dirty="0"/>
              <a:t>Interrupt</a:t>
            </a:r>
          </a:p>
          <a:p>
            <a:pPr lvl="1" eaLnBrk="1" hangingPunct="1"/>
            <a:r>
              <a:rPr lang="en-US" altLang="en-US" sz="2400" dirty="0"/>
              <a:t>From an </a:t>
            </a:r>
            <a:r>
              <a:rPr lang="en-US" altLang="en-US" sz="2400" dirty="0" smtClean="0"/>
              <a:t>_____________ I/O </a:t>
            </a:r>
            <a:r>
              <a:rPr lang="en-US" altLang="en-US" sz="2400" dirty="0"/>
              <a:t>controller</a:t>
            </a:r>
          </a:p>
          <a:p>
            <a:pPr eaLnBrk="1" hangingPunct="1"/>
            <a:r>
              <a:rPr lang="en-US" altLang="en-US" sz="2800" dirty="0"/>
              <a:t>Dealing with them without sacrificing performance is hard</a:t>
            </a:r>
            <a:endParaRPr lang="en-AU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14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Handling Exceptions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 MIPS, exceptions managed by a System Control Coprocessor (CP0)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Save PC of </a:t>
            </a:r>
            <a:r>
              <a:rPr lang="en-US" altLang="en-US" sz="2800" dirty="0" smtClean="0"/>
              <a:t>____________(</a:t>
            </a:r>
            <a:r>
              <a:rPr lang="en-US" altLang="en-US" sz="2800" dirty="0"/>
              <a:t>or </a:t>
            </a:r>
            <a:r>
              <a:rPr lang="en-US" altLang="en-US" sz="2800" dirty="0" smtClean="0"/>
              <a:t>____________) </a:t>
            </a:r>
            <a:r>
              <a:rPr lang="en-US" altLang="en-US" sz="2800" dirty="0"/>
              <a:t>instruction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 MIPS: Exception Program Counter (EPC)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Save indication of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In MIPS: </a:t>
            </a:r>
            <a:r>
              <a:rPr lang="en-US" altLang="en-US" sz="2400" dirty="0" smtClean="0"/>
              <a:t>_____ register</a:t>
            </a: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We’ll assume </a:t>
            </a:r>
            <a:r>
              <a:rPr lang="en-US" altLang="en-US" sz="2400" dirty="0" smtClean="0"/>
              <a:t>1-bit, 0 </a:t>
            </a:r>
            <a:r>
              <a:rPr lang="en-US" altLang="en-US" sz="2400" dirty="0"/>
              <a:t>for undefined </a:t>
            </a:r>
            <a:r>
              <a:rPr lang="en-US" altLang="en-US" sz="2400" dirty="0" err="1"/>
              <a:t>opcode</a:t>
            </a:r>
            <a:r>
              <a:rPr lang="en-US" altLang="en-US" sz="2400" dirty="0"/>
              <a:t>, 1 for overflow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Jump to handler at </a:t>
            </a:r>
            <a:r>
              <a:rPr lang="en-US" altLang="en-US" sz="2800" dirty="0" smtClean="0"/>
              <a:t>____________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55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An Alternate Mechanism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_________ Interrupts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Handler </a:t>
            </a:r>
            <a:r>
              <a:rPr lang="en-US" altLang="en-US" dirty="0" smtClean="0"/>
              <a:t>______ determined </a:t>
            </a:r>
            <a:r>
              <a:rPr lang="en-US" altLang="en-US" dirty="0"/>
              <a:t>by the </a:t>
            </a:r>
            <a:r>
              <a:rPr lang="en-US" altLang="en-US" dirty="0" smtClean="0"/>
              <a:t>______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Undefined </a:t>
            </a:r>
            <a:r>
              <a:rPr lang="en-US" altLang="en-US" dirty="0" err="1"/>
              <a:t>opcode</a:t>
            </a:r>
            <a:r>
              <a:rPr lang="en-US" altLang="en-US" dirty="0"/>
              <a:t>:	</a:t>
            </a:r>
            <a:r>
              <a:rPr lang="en-US" altLang="en-US" dirty="0" smtClean="0"/>
              <a:t>           C000 </a:t>
            </a:r>
            <a:r>
              <a:rPr lang="en-US" altLang="en-US" dirty="0"/>
              <a:t>0000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Overflow: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…:				C000 0040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Instructions </a:t>
            </a:r>
            <a:r>
              <a:rPr lang="en-US" altLang="en-US" sz="2800" dirty="0" smtClean="0"/>
              <a:t>__ ___________ ____________ either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_____ _____ the </a:t>
            </a:r>
            <a:r>
              <a:rPr lang="en-US" altLang="en-US" dirty="0"/>
              <a:t>interrupt, 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_______ to _____ handler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1434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Handler Actions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____ _____, </a:t>
            </a:r>
            <a:r>
              <a:rPr lang="en-US" altLang="en-US" sz="2800" dirty="0"/>
              <a:t>and transfer to </a:t>
            </a:r>
            <a:r>
              <a:rPr lang="en-US" altLang="en-US" sz="2800" dirty="0" smtClean="0"/>
              <a:t>________ handler</a:t>
            </a: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If ______________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Take corrective 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use </a:t>
            </a:r>
            <a:r>
              <a:rPr lang="en-US" altLang="en-US" dirty="0" smtClean="0"/>
              <a:t>_____ to </a:t>
            </a:r>
            <a:r>
              <a:rPr lang="en-US" altLang="en-US" dirty="0"/>
              <a:t>return to </a:t>
            </a:r>
            <a:r>
              <a:rPr lang="en-US" altLang="en-US" dirty="0" smtClean="0"/>
              <a:t>_________</a:t>
            </a: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Otherwise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___________ program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Report </a:t>
            </a:r>
            <a:r>
              <a:rPr lang="en-US" altLang="en-US" dirty="0" smtClean="0"/>
              <a:t>_____ using </a:t>
            </a:r>
            <a:r>
              <a:rPr lang="en-US" altLang="en-US" dirty="0"/>
              <a:t>EPC, cause, …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8975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Pipeline with Exceptions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6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6" y="1268413"/>
            <a:ext cx="8021638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0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Exception Properties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___________ exceptions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Pipeline can </a:t>
            </a:r>
            <a:r>
              <a:rPr lang="en-US" altLang="en-US" dirty="0" smtClean="0"/>
              <a:t>____ the </a:t>
            </a:r>
            <a:r>
              <a:rPr lang="en-US" altLang="en-US" dirty="0"/>
              <a:t>instruction</a:t>
            </a:r>
          </a:p>
          <a:p>
            <a:pPr lvl="1" eaLnBrk="1" hangingPunct="1"/>
            <a:r>
              <a:rPr lang="en-US" altLang="en-US" dirty="0"/>
              <a:t>Handler executes, then returns to the instruction</a:t>
            </a:r>
          </a:p>
          <a:p>
            <a:pPr lvl="2" eaLnBrk="1" hangingPunct="1"/>
            <a:r>
              <a:rPr lang="en-US" altLang="en-US" dirty="0" smtClean="0"/>
              <a:t>_____________________________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PC saved in </a:t>
            </a:r>
            <a:r>
              <a:rPr lang="en-US" altLang="en-US" sz="2800" dirty="0" smtClean="0"/>
              <a:t>____ register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Identifies </a:t>
            </a:r>
            <a:r>
              <a:rPr lang="en-US" altLang="en-US" dirty="0" smtClean="0"/>
              <a:t>________ instruction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Actually </a:t>
            </a:r>
            <a:r>
              <a:rPr lang="en-US" altLang="en-US" dirty="0" smtClean="0"/>
              <a:t>_____ is </a:t>
            </a:r>
            <a:r>
              <a:rPr lang="en-US" altLang="en-US" dirty="0"/>
              <a:t>saved</a:t>
            </a:r>
          </a:p>
          <a:p>
            <a:pPr lvl="2" eaLnBrk="1" hangingPunct="1"/>
            <a:r>
              <a:rPr lang="en-US" altLang="en-US" dirty="0" smtClean="0"/>
              <a:t>_______ must </a:t>
            </a:r>
            <a:r>
              <a:rPr lang="en-US" altLang="en-US" dirty="0"/>
              <a:t>adjust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2920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Exception Example (1)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Exception on </a:t>
            </a:r>
            <a:r>
              <a:rPr lang="en-US" altLang="en-US" sz="2800" dirty="0">
                <a:latin typeface="Courier" pitchFamily="49" charset="0"/>
              </a:rPr>
              <a:t>add</a:t>
            </a:r>
            <a:r>
              <a:rPr lang="en-US" altLang="en-US" sz="2800" dirty="0"/>
              <a:t> in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AU" altLang="en-US" sz="2400" dirty="0">
                <a:latin typeface="Lucida Console" pitchFamily="49" charset="0"/>
              </a:rPr>
              <a:t>	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40	sub  $11, $2, $4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44	and  $12, $2, $5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48	or   $13, $2, $6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4C	add  $1,  $2, $1</a:t>
            </a:r>
            <a:br>
              <a:rPr lang="en-AU" altLang="en-US" sz="2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50	</a:t>
            </a:r>
            <a:r>
              <a:rPr lang="en-AU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$15, $6, $7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54	</a:t>
            </a:r>
            <a:r>
              <a:rPr lang="en-AU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$16, 50($7)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Lucida Console" pitchFamily="49" charset="0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Handler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AU" altLang="en-US" sz="2400" dirty="0">
                <a:latin typeface="Lucida Console" pitchFamily="49" charset="0"/>
              </a:rPr>
              <a:t>	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80000180	</a:t>
            </a:r>
            <a:r>
              <a:rPr lang="en-AU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$25, 1000($0)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80000184	</a:t>
            </a:r>
            <a:r>
              <a:rPr lang="en-AU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$26, 1004($0)</a:t>
            </a:r>
            <a:br>
              <a:rPr lang="en-AU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Exception Example (2)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186163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6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Exception Example (3)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203415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8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Multiple Exceptions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Pipelining </a:t>
            </a:r>
            <a:r>
              <a:rPr lang="en-US" altLang="en-US" sz="2800" dirty="0" smtClean="0"/>
              <a:t>_________ multiple </a:t>
            </a:r>
            <a:r>
              <a:rPr lang="en-US" altLang="en-US" sz="2800" dirty="0"/>
              <a:t>instructions</a:t>
            </a:r>
          </a:p>
          <a:p>
            <a:pPr lvl="1" eaLnBrk="1" hangingPunct="1"/>
            <a:r>
              <a:rPr lang="en-US" altLang="en-US" sz="2400" dirty="0"/>
              <a:t>Could have </a:t>
            </a:r>
            <a:r>
              <a:rPr lang="en-US" altLang="en-US" sz="2400" dirty="0" smtClean="0"/>
              <a:t>_________ exceptions __ ______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Simple approach: deal with exception from </a:t>
            </a:r>
            <a:r>
              <a:rPr lang="en-US" altLang="en-US" sz="2800" dirty="0" smtClean="0"/>
              <a:t>__________ instruction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/>
              <a:t>Flush </a:t>
            </a:r>
            <a:r>
              <a:rPr lang="en-US" altLang="en-US" sz="2400" dirty="0" smtClean="0"/>
              <a:t>___________ instructions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 exceptions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In complex pipelines</a:t>
            </a:r>
          </a:p>
          <a:p>
            <a:pPr lvl="1" eaLnBrk="1" hangingPunct="1"/>
            <a:r>
              <a:rPr lang="en-US" altLang="en-US" sz="2400" dirty="0" smtClean="0"/>
              <a:t>_____________ instructions </a:t>
            </a:r>
            <a:r>
              <a:rPr lang="en-US" altLang="en-US" sz="2400" dirty="0"/>
              <a:t>issued </a:t>
            </a:r>
            <a:r>
              <a:rPr lang="en-US" altLang="en-US" sz="2400" dirty="0" smtClean="0"/>
              <a:t>___ _____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_____________ completion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Maintaining </a:t>
            </a:r>
            <a:r>
              <a:rPr lang="en-US" altLang="en-US" sz="2400" dirty="0" smtClean="0"/>
              <a:t>_________ exceptions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___________!</a:t>
            </a:r>
            <a:endParaRPr lang="en-AU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41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4.3 Instruction Fetch and Default Sequencing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35098" y="1192666"/>
            <a:ext cx="777240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8" name="Picture 14" descr="f04-0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60" y="1396809"/>
            <a:ext cx="5654675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 descr="f04-06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91" y="3285784"/>
            <a:ext cx="4157663" cy="31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8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4.9 Imprecise Exceptions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Just </a:t>
            </a:r>
            <a:r>
              <a:rPr lang="en-US" altLang="en-US" sz="2800" dirty="0" smtClean="0"/>
              <a:t>_____ pipeline </a:t>
            </a:r>
            <a:r>
              <a:rPr lang="en-US" altLang="en-US" sz="2800" dirty="0"/>
              <a:t>and </a:t>
            </a:r>
            <a:r>
              <a:rPr lang="en-US" altLang="en-US" sz="2800" dirty="0" smtClean="0"/>
              <a:t>____ ______, including </a:t>
            </a:r>
            <a:r>
              <a:rPr lang="en-US" altLang="en-US" sz="2800" dirty="0"/>
              <a:t>exception cause(s)</a:t>
            </a:r>
          </a:p>
          <a:p>
            <a:pPr eaLnBrk="1" hangingPunct="1"/>
            <a:r>
              <a:rPr lang="en-US" altLang="en-US" sz="2800" dirty="0"/>
              <a:t>Let the handler work out</a:t>
            </a:r>
          </a:p>
          <a:p>
            <a:pPr lvl="1" eaLnBrk="1" hangingPunct="1"/>
            <a:r>
              <a:rPr lang="en-US" altLang="en-US" sz="2400" dirty="0" smtClean="0"/>
              <a:t>______________________________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___________________________</a:t>
            </a:r>
            <a:endParaRPr lang="en-US" altLang="en-US" sz="2400" dirty="0"/>
          </a:p>
          <a:p>
            <a:pPr eaLnBrk="1" hangingPunct="1"/>
            <a:r>
              <a:rPr lang="en-US" altLang="en-US" sz="2800" dirty="0" smtClean="0"/>
              <a:t>Simplifies __________, </a:t>
            </a:r>
            <a:r>
              <a:rPr lang="en-US" altLang="en-US" sz="2800" dirty="0"/>
              <a:t>but </a:t>
            </a:r>
            <a:r>
              <a:rPr lang="en-US" altLang="en-US" sz="2800" dirty="0" smtClean="0"/>
              <a:t>_____ ___________ _______ software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Not feasible for complex multiple-issue</a:t>
            </a:r>
            <a:br>
              <a:rPr lang="en-US" altLang="en-US" sz="2800" dirty="0"/>
            </a:br>
            <a:r>
              <a:rPr lang="en-US" altLang="en-US" sz="2800" dirty="0"/>
              <a:t>out-of-order pipelines</a:t>
            </a:r>
            <a:endParaRPr lang="en-AU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86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Parallelism via Instructions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Pipelining: executing multiple instructions in parallel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To increase </a:t>
            </a:r>
            <a:r>
              <a:rPr lang="en-US" altLang="en-US" sz="2800" dirty="0" smtClean="0"/>
              <a:t>ILP (______________________)</a:t>
            </a:r>
            <a:endParaRPr lang="en-US" alt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Deeper pipeline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/>
              <a:t>Less work per stage </a:t>
            </a:r>
            <a:r>
              <a:rPr lang="en-US" altLang="en-US" dirty="0">
                <a:sym typeface="Symbol" pitchFamily="18" charset="2"/>
              </a:rPr>
              <a:t> shorter clock cycle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Symbol" pitchFamily="18" charset="2"/>
              </a:rPr>
              <a:t>Multiple </a:t>
            </a:r>
            <a:r>
              <a:rPr lang="en-US" altLang="en-US" sz="2400" dirty="0" smtClean="0">
                <a:sym typeface="Symbol" pitchFamily="18" charset="2"/>
              </a:rPr>
              <a:t>_____</a:t>
            </a:r>
            <a:endParaRPr lang="en-US" altLang="en-US" sz="2400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 smtClean="0">
                <a:sym typeface="Symbol" pitchFamily="18" charset="2"/>
              </a:rPr>
              <a:t>____________ pipeline </a:t>
            </a:r>
            <a:r>
              <a:rPr lang="en-US" altLang="en-US" dirty="0">
                <a:sym typeface="Symbol" pitchFamily="18" charset="2"/>
              </a:rPr>
              <a:t>stages  </a:t>
            </a:r>
            <a:r>
              <a:rPr lang="en-US" altLang="en-US" dirty="0" smtClean="0">
                <a:sym typeface="Symbol" pitchFamily="18" charset="2"/>
              </a:rPr>
              <a:t>________ pipelines</a:t>
            </a:r>
            <a:endParaRPr lang="en-US" altLang="en-US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sym typeface="Symbol" pitchFamily="18" charset="2"/>
              </a:rPr>
              <a:t>Start </a:t>
            </a:r>
            <a:r>
              <a:rPr lang="en-US" altLang="en-US" dirty="0" smtClean="0">
                <a:sym typeface="Symbol" pitchFamily="18" charset="2"/>
              </a:rPr>
              <a:t>________ instructions </a:t>
            </a:r>
            <a:r>
              <a:rPr lang="en-US" altLang="en-US" dirty="0">
                <a:sym typeface="Symbol" pitchFamily="18" charset="2"/>
              </a:rPr>
              <a:t>per clock 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sym typeface="Symbol" pitchFamily="18" charset="2"/>
              </a:rPr>
              <a:t>CPI &lt; 1, so use </a:t>
            </a:r>
            <a:r>
              <a:rPr lang="en-US" altLang="en-US" dirty="0" smtClean="0">
                <a:sym typeface="Symbol" pitchFamily="18" charset="2"/>
              </a:rPr>
              <a:t>____________________________</a:t>
            </a:r>
            <a:endParaRPr lang="en-US" altLang="en-US" dirty="0">
              <a:sym typeface="Symbol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sym typeface="Symbol" pitchFamily="18" charset="2"/>
              </a:rPr>
              <a:t>E.g., 4GHz 4-way </a:t>
            </a:r>
            <a:r>
              <a:rPr lang="en-US" altLang="en-US" dirty="0" smtClean="0">
                <a:sym typeface="Symbol" pitchFamily="18" charset="2"/>
              </a:rPr>
              <a:t>multiple-issue, 16 </a:t>
            </a:r>
            <a:r>
              <a:rPr lang="en-US" altLang="en-US" dirty="0">
                <a:sym typeface="Symbol" pitchFamily="18" charset="2"/>
              </a:rPr>
              <a:t>BIPS, peak CPI = 0.25, peak </a:t>
            </a:r>
            <a:r>
              <a:rPr lang="en-US" altLang="en-US" dirty="0" smtClean="0">
                <a:sym typeface="Symbol" pitchFamily="18" charset="2"/>
              </a:rPr>
              <a:t>____ </a:t>
            </a:r>
            <a:r>
              <a:rPr lang="en-US" altLang="en-US" dirty="0">
                <a:sym typeface="Symbol" pitchFamily="18" charset="2"/>
              </a:rPr>
              <a:t>= 4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dirty="0">
                <a:sym typeface="Symbol" pitchFamily="18" charset="2"/>
              </a:rPr>
              <a:t>But </a:t>
            </a:r>
            <a:r>
              <a:rPr lang="en-US" altLang="en-US" dirty="0" smtClean="0">
                <a:sym typeface="Symbol" pitchFamily="18" charset="2"/>
              </a:rPr>
              <a:t>_________________ reduce </a:t>
            </a:r>
            <a:r>
              <a:rPr lang="en-US" altLang="en-US" dirty="0">
                <a:sym typeface="Symbol" pitchFamily="18" charset="2"/>
              </a:rPr>
              <a:t>this in practice</a:t>
            </a:r>
          </a:p>
        </p:txBody>
      </p:sp>
    </p:spTree>
    <p:extLst>
      <p:ext uri="{BB962C8B-B14F-4D97-AF65-F5344CB8AC3E}">
        <p14:creationId xmlns:p14="http://schemas.microsoft.com/office/powerpoint/2010/main" val="20032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Multiple Issue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4585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_______ multiple </a:t>
            </a:r>
            <a:r>
              <a:rPr lang="en-US" altLang="en-US" sz="2800" dirty="0"/>
              <a:t>issue</a:t>
            </a:r>
          </a:p>
          <a:p>
            <a:pPr lvl="1" eaLnBrk="1" hangingPunct="1"/>
            <a:r>
              <a:rPr lang="en-US" altLang="en-US" sz="2400" dirty="0" smtClean="0"/>
              <a:t>__________ groups </a:t>
            </a:r>
            <a:r>
              <a:rPr lang="en-US" altLang="en-US" sz="2400" dirty="0"/>
              <a:t>instructions to be </a:t>
            </a:r>
            <a:r>
              <a:rPr lang="en-US" altLang="en-US" sz="2400" dirty="0" smtClean="0"/>
              <a:t>______ together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 them </a:t>
            </a:r>
            <a:r>
              <a:rPr lang="en-US" altLang="en-US" sz="2400" dirty="0"/>
              <a:t>into </a:t>
            </a:r>
            <a:r>
              <a:rPr lang="en-US" altLang="en-US" sz="2400" dirty="0" smtClean="0"/>
              <a:t>_____ ______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___________ detects </a:t>
            </a:r>
            <a:r>
              <a:rPr lang="en-US" altLang="en-US" sz="2400" dirty="0"/>
              <a:t>and </a:t>
            </a:r>
            <a:r>
              <a:rPr lang="en-US" altLang="en-US" sz="2400" dirty="0" smtClean="0"/>
              <a:t>______ hazards</a:t>
            </a:r>
            <a:endParaRPr lang="en-US" altLang="en-US" sz="2400" dirty="0"/>
          </a:p>
          <a:p>
            <a:pPr eaLnBrk="1" hangingPunct="1"/>
            <a:r>
              <a:rPr lang="en-US" altLang="en-US" sz="2800" dirty="0" smtClean="0"/>
              <a:t>___________ multiple </a:t>
            </a:r>
            <a:r>
              <a:rPr lang="en-US" altLang="en-US" sz="2800" dirty="0"/>
              <a:t>issue</a:t>
            </a:r>
          </a:p>
          <a:p>
            <a:pPr lvl="1" eaLnBrk="1" hangingPunct="1"/>
            <a:r>
              <a:rPr lang="en-US" altLang="en-US" sz="2400" dirty="0" smtClean="0"/>
              <a:t>_______ examines </a:t>
            </a:r>
            <a:r>
              <a:rPr lang="en-US" altLang="en-US" sz="2400" dirty="0"/>
              <a:t>instruction stream and </a:t>
            </a:r>
            <a:r>
              <a:rPr lang="en-US" altLang="en-US" sz="2400" dirty="0" smtClean="0"/>
              <a:t>___________ ___________ to </a:t>
            </a:r>
            <a:r>
              <a:rPr lang="en-US" altLang="en-US" sz="2400" dirty="0"/>
              <a:t>issue </a:t>
            </a:r>
            <a:r>
              <a:rPr lang="en-US" altLang="en-US" sz="2400" dirty="0" smtClean="0"/>
              <a:t>_____ cycle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___________ can </a:t>
            </a:r>
            <a:r>
              <a:rPr lang="en-US" altLang="en-US" sz="2400" dirty="0"/>
              <a:t>help by </a:t>
            </a:r>
            <a:r>
              <a:rPr lang="en-US" altLang="en-US" sz="2400" dirty="0" smtClean="0"/>
              <a:t>____________ instructions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CPU </a:t>
            </a:r>
            <a:r>
              <a:rPr lang="en-US" altLang="en-US" sz="2400" dirty="0" smtClean="0"/>
              <a:t>____________ hazards </a:t>
            </a:r>
            <a:r>
              <a:rPr lang="en-US" altLang="en-US" sz="2400" dirty="0"/>
              <a:t>using advanced techniques at </a:t>
            </a:r>
            <a:r>
              <a:rPr lang="en-US" altLang="en-US" sz="2400" dirty="0" smtClean="0"/>
              <a:t>_________</a:t>
            </a:r>
            <a:endParaRPr lang="en-AU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96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Speculation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“Guess” what to do with an instruction</a:t>
            </a:r>
          </a:p>
          <a:p>
            <a:pPr lvl="1" eaLnBrk="1" hangingPunct="1"/>
            <a:r>
              <a:rPr lang="en-US" altLang="en-US" sz="2400" dirty="0"/>
              <a:t>Start operation as soon as possible</a:t>
            </a:r>
          </a:p>
          <a:p>
            <a:pPr lvl="1" eaLnBrk="1" hangingPunct="1"/>
            <a:r>
              <a:rPr lang="en-US" altLang="en-US" sz="2400" dirty="0" smtClean="0"/>
              <a:t>_______ whether </a:t>
            </a:r>
            <a:r>
              <a:rPr lang="en-US" altLang="en-US" sz="2400" dirty="0"/>
              <a:t>guess was right</a:t>
            </a:r>
          </a:p>
          <a:p>
            <a:pPr lvl="2" eaLnBrk="1" hangingPunct="1"/>
            <a:r>
              <a:rPr lang="en-US" altLang="en-US" dirty="0"/>
              <a:t>If so, </a:t>
            </a:r>
            <a:r>
              <a:rPr lang="en-US" altLang="en-US" dirty="0" smtClean="0"/>
              <a:t>________ the </a:t>
            </a:r>
            <a:r>
              <a:rPr lang="en-US" altLang="en-US" dirty="0"/>
              <a:t>operation</a:t>
            </a:r>
          </a:p>
          <a:p>
            <a:pPr lvl="2" eaLnBrk="1" hangingPunct="1"/>
            <a:r>
              <a:rPr lang="en-US" altLang="en-US" dirty="0"/>
              <a:t>If not, </a:t>
            </a:r>
            <a:r>
              <a:rPr lang="en-US" altLang="en-US" dirty="0" smtClean="0"/>
              <a:t>__________ </a:t>
            </a:r>
            <a:r>
              <a:rPr lang="en-US" altLang="en-US" dirty="0"/>
              <a:t>and do the right thing</a:t>
            </a:r>
          </a:p>
          <a:p>
            <a:pPr eaLnBrk="1" hangingPunct="1"/>
            <a:r>
              <a:rPr lang="en-US" altLang="en-US" sz="2800" dirty="0" smtClean="0"/>
              <a:t>___________ to </a:t>
            </a:r>
            <a:r>
              <a:rPr lang="en-US" altLang="en-US" sz="2800" dirty="0"/>
              <a:t>static and dynamic multiple issue</a:t>
            </a:r>
          </a:p>
          <a:p>
            <a:pPr eaLnBrk="1" hangingPunct="1"/>
            <a:r>
              <a:rPr lang="en-US" altLang="en-US" sz="2800" dirty="0"/>
              <a:t>Examples</a:t>
            </a:r>
          </a:p>
          <a:p>
            <a:pPr lvl="1" eaLnBrk="1" hangingPunct="1"/>
            <a:r>
              <a:rPr lang="en-US" altLang="en-US" sz="2400" dirty="0"/>
              <a:t>Speculate on branch outcome</a:t>
            </a:r>
          </a:p>
          <a:p>
            <a:pPr lvl="2" eaLnBrk="1" hangingPunct="1"/>
            <a:r>
              <a:rPr lang="en-US" altLang="en-US" dirty="0"/>
              <a:t>Roll back if path taken is different</a:t>
            </a:r>
          </a:p>
          <a:p>
            <a:pPr lvl="1" eaLnBrk="1" hangingPunct="1"/>
            <a:r>
              <a:rPr lang="en-US" altLang="en-US" sz="2400" dirty="0"/>
              <a:t>Speculate on load</a:t>
            </a:r>
          </a:p>
          <a:p>
            <a:pPr lvl="2" eaLnBrk="1" hangingPunct="1"/>
            <a:r>
              <a:rPr lang="en-US" altLang="en-US" dirty="0"/>
              <a:t>Roll back if location is updated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8500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Compiler/Hardware Speculation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Compiler </a:t>
            </a:r>
            <a:r>
              <a:rPr lang="en-US" altLang="en-US" sz="2800" dirty="0"/>
              <a:t>can </a:t>
            </a:r>
            <a:r>
              <a:rPr lang="en-US" altLang="en-US" sz="2800" dirty="0" smtClean="0"/>
              <a:t>_________ instructions</a:t>
            </a:r>
            <a:endParaRPr lang="en-US" altLang="en-US" sz="2800" dirty="0"/>
          </a:p>
          <a:p>
            <a:pPr lvl="1" eaLnBrk="1" hangingPunct="1"/>
            <a:r>
              <a:rPr lang="en-US" altLang="en-US" dirty="0"/>
              <a:t>e.g., move </a:t>
            </a:r>
            <a:r>
              <a:rPr lang="en-US" altLang="en-US" dirty="0" smtClean="0"/>
              <a:t>______ before ___________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Can include </a:t>
            </a:r>
            <a:r>
              <a:rPr lang="en-US" altLang="en-US" dirty="0" smtClean="0"/>
              <a:t>_________ instructions </a:t>
            </a:r>
            <a:r>
              <a:rPr lang="en-US" altLang="en-US" dirty="0"/>
              <a:t>to </a:t>
            </a:r>
            <a:r>
              <a:rPr lang="en-US" altLang="en-US" dirty="0" smtClean="0"/>
              <a:t>_______ from _________ guess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Hardware can </a:t>
            </a:r>
            <a:r>
              <a:rPr lang="en-US" altLang="en-US" sz="2800" dirty="0" smtClean="0"/>
              <a:t>____ ______ for </a:t>
            </a:r>
            <a:r>
              <a:rPr lang="en-US" altLang="en-US" sz="2800" dirty="0"/>
              <a:t>instructions to execute</a:t>
            </a:r>
          </a:p>
          <a:p>
            <a:pPr lvl="1" eaLnBrk="1" hangingPunct="1"/>
            <a:r>
              <a:rPr lang="en-US" altLang="en-US" dirty="0" smtClean="0"/>
              <a:t>_____ results </a:t>
            </a:r>
            <a:r>
              <a:rPr lang="en-US" altLang="en-US" dirty="0"/>
              <a:t>until it determines they are </a:t>
            </a:r>
            <a:r>
              <a:rPr lang="en-US" altLang="en-US" dirty="0" smtClean="0"/>
              <a:t>_________ _______</a:t>
            </a:r>
            <a:endParaRPr lang="en-US" altLang="en-US" dirty="0"/>
          </a:p>
          <a:p>
            <a:pPr lvl="1" eaLnBrk="1" hangingPunct="1"/>
            <a:r>
              <a:rPr lang="en-US" altLang="en-US" dirty="0" smtClean="0"/>
              <a:t>_____ buffers </a:t>
            </a:r>
            <a:r>
              <a:rPr lang="en-US" altLang="en-US" dirty="0"/>
              <a:t>on </a:t>
            </a:r>
            <a:r>
              <a:rPr lang="en-US" altLang="en-US" dirty="0" smtClean="0"/>
              <a:t>_______ speculation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83906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Static Multiple Issue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_______ groups </a:t>
            </a:r>
            <a:r>
              <a:rPr lang="en-US" altLang="en-US" sz="2800" dirty="0"/>
              <a:t>instructions into </a:t>
            </a:r>
            <a:r>
              <a:rPr lang="en-US" altLang="en-US" sz="2800" dirty="0" smtClean="0"/>
              <a:t>______ _________</a:t>
            </a:r>
            <a:endParaRPr lang="en-US" altLang="en-US" sz="2800" dirty="0"/>
          </a:p>
          <a:p>
            <a:pPr lvl="1" eaLnBrk="1" hangingPunct="1"/>
            <a:r>
              <a:rPr lang="en-US" altLang="en-US" dirty="0" smtClean="0"/>
              <a:t>_______ of </a:t>
            </a:r>
            <a:r>
              <a:rPr lang="en-US" altLang="en-US" dirty="0"/>
              <a:t>instructions that can be issued on a </a:t>
            </a:r>
            <a:r>
              <a:rPr lang="en-US" altLang="en-US" dirty="0" smtClean="0"/>
              <a:t>______ cycle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Determined by </a:t>
            </a:r>
            <a:r>
              <a:rPr lang="en-US" altLang="en-US" dirty="0" smtClean="0"/>
              <a:t>________ ________ required</a:t>
            </a:r>
            <a:endParaRPr lang="en-US" altLang="en-US" dirty="0"/>
          </a:p>
          <a:p>
            <a:pPr eaLnBrk="1" hangingPunct="1"/>
            <a:r>
              <a:rPr lang="en-US" altLang="en-US" sz="2800" dirty="0"/>
              <a:t>Think of an </a:t>
            </a:r>
            <a:r>
              <a:rPr lang="en-US" altLang="en-US" sz="2800" dirty="0" smtClean="0"/>
              <a:t>_____ ______ as </a:t>
            </a:r>
            <a:r>
              <a:rPr lang="en-US" altLang="en-US" sz="2800" dirty="0"/>
              <a:t>a very long instruction</a:t>
            </a:r>
          </a:p>
          <a:p>
            <a:pPr lvl="1" eaLnBrk="1" hangingPunct="1"/>
            <a:r>
              <a:rPr lang="en-US" altLang="en-US" dirty="0"/>
              <a:t>Specifies </a:t>
            </a:r>
            <a:r>
              <a:rPr lang="en-US" altLang="en-US" dirty="0" smtClean="0"/>
              <a:t>________ __________ operations</a:t>
            </a:r>
            <a:endParaRPr lang="en-US" altLang="en-US" dirty="0"/>
          </a:p>
          <a:p>
            <a:pPr lvl="1" eaLnBrk="1" hangingPunct="1"/>
            <a:r>
              <a:rPr lang="en-US" altLang="en-US" dirty="0">
                <a:sym typeface="Symbol" pitchFamily="18" charset="2"/>
              </a:rPr>
              <a:t> </a:t>
            </a:r>
            <a:r>
              <a:rPr lang="en-US" altLang="en-US" dirty="0" smtClean="0">
                <a:sym typeface="Symbol" pitchFamily="18" charset="2"/>
              </a:rPr>
              <a:t>______________________ (</a:t>
            </a:r>
            <a:r>
              <a:rPr lang="en-US" altLang="en-US" dirty="0"/>
              <a:t>VLIW)</a:t>
            </a:r>
          </a:p>
        </p:txBody>
      </p:sp>
    </p:spTree>
    <p:extLst>
      <p:ext uri="{BB962C8B-B14F-4D97-AF65-F5344CB8AC3E}">
        <p14:creationId xmlns:p14="http://schemas.microsoft.com/office/powerpoint/2010/main" val="20844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Scheduling Static Multiple Issue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8"/>
            <a:ext cx="8270875" cy="5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/>
              <a:t>Compiler must remove </a:t>
            </a:r>
            <a:r>
              <a:rPr lang="en-US" altLang="en-US" sz="2800" dirty="0" smtClean="0"/>
              <a:t>________ </a:t>
            </a:r>
            <a:r>
              <a:rPr lang="en-US" altLang="en-US" sz="2800" dirty="0"/>
              <a:t>hazards</a:t>
            </a:r>
          </a:p>
          <a:p>
            <a:pPr lvl="1" eaLnBrk="1" hangingPunct="1"/>
            <a:r>
              <a:rPr lang="en-US" altLang="en-US" smtClean="0"/>
              <a:t>_________ instructions </a:t>
            </a:r>
            <a:r>
              <a:rPr lang="en-US" altLang="en-US" dirty="0"/>
              <a:t>into issue packets</a:t>
            </a:r>
          </a:p>
          <a:p>
            <a:pPr lvl="1" eaLnBrk="1" hangingPunct="1"/>
            <a:r>
              <a:rPr lang="en-US" altLang="en-US" dirty="0"/>
              <a:t>No dependencies </a:t>
            </a:r>
            <a:r>
              <a:rPr lang="en-US" altLang="en-US" dirty="0" smtClean="0"/>
              <a:t>______ a </a:t>
            </a:r>
            <a:r>
              <a:rPr lang="en-US" altLang="en-US" dirty="0"/>
              <a:t>packet</a:t>
            </a:r>
          </a:p>
          <a:p>
            <a:pPr lvl="1" eaLnBrk="1" hangingPunct="1"/>
            <a:r>
              <a:rPr lang="en-US" altLang="en-US" dirty="0"/>
              <a:t>Possibly some dependencies </a:t>
            </a:r>
            <a:r>
              <a:rPr lang="en-US" altLang="en-US" dirty="0" smtClean="0"/>
              <a:t>________ packets</a:t>
            </a:r>
            <a:endParaRPr lang="en-US" altLang="en-US" dirty="0"/>
          </a:p>
          <a:p>
            <a:pPr lvl="2" eaLnBrk="1" hangingPunct="1"/>
            <a:r>
              <a:rPr lang="en-US" altLang="en-US" sz="2800" dirty="0" smtClean="0"/>
              <a:t>__________________; </a:t>
            </a:r>
            <a:r>
              <a:rPr lang="en-US" altLang="en-US" sz="2800" dirty="0"/>
              <a:t>compiler must know!</a:t>
            </a:r>
          </a:p>
          <a:p>
            <a:pPr lvl="1" eaLnBrk="1" hangingPunct="1"/>
            <a:r>
              <a:rPr lang="en-US" altLang="en-US" dirty="0"/>
              <a:t>Pad with </a:t>
            </a:r>
            <a:r>
              <a:rPr lang="en-US" altLang="en-US" dirty="0" smtClean="0"/>
              <a:t>_____ if </a:t>
            </a:r>
            <a:r>
              <a:rPr lang="en-US" altLang="en-US" dirty="0"/>
              <a:t>necessary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0199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MIPS Static Dual Issue (1) 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3662" y="1125539"/>
            <a:ext cx="8270875" cy="244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800" dirty="0" smtClean="0"/>
              <a:t>Two-issue packets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 smtClean="0"/>
              <a:t>One __________  instruction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 smtClean="0"/>
              <a:t>One ___________ instruction</a:t>
            </a:r>
            <a:endParaRPr lang="en-US" altLang="en-US" sz="2400" dirty="0"/>
          </a:p>
        </p:txBody>
      </p:sp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91830"/>
              </p:ext>
            </p:extLst>
          </p:nvPr>
        </p:nvGraphicFramePr>
        <p:xfrm>
          <a:off x="960258" y="3142620"/>
          <a:ext cx="6294437" cy="2133600"/>
        </p:xfrm>
        <a:graphic>
          <a:graphicData uri="http://schemas.openxmlformats.org/drawingml/2006/table">
            <a:tbl>
              <a:tblPr/>
              <a:tblGrid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Instruction type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Pipeline Stages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IF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</a:t>
                      </a:r>
                      <a:endParaRPr kumimoji="0" lang="en-A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WB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MIPS Static Dual Issue (2)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6" name="Picture 4" descr="39~Figure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4" y="1431865"/>
            <a:ext cx="6588125" cy="41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1593"/>
            <a:ext cx="8979108" cy="629920"/>
          </a:xfrm>
        </p:spPr>
        <p:txBody>
          <a:bodyPr/>
          <a:lstStyle/>
          <a:p>
            <a:r>
              <a:rPr lang="en-US" altLang="en-US" sz="2800" dirty="0" smtClean="0"/>
              <a:t>4.10 Scheduling Example</a:t>
            </a:r>
            <a:endParaRPr lang="en-US" altLang="en-US" dirty="0"/>
          </a:p>
        </p:txBody>
      </p:sp>
      <p:sp>
        <p:nvSpPr>
          <p:cNvPr id="413700" name="Text Box 4"/>
          <p:cNvSpPr txBox="1">
            <a:spLocks noChangeArrowheads="1"/>
          </p:cNvSpPr>
          <p:nvPr/>
        </p:nvSpPr>
        <p:spPr bwMode="auto">
          <a:xfrm>
            <a:off x="806450" y="2035175"/>
            <a:ext cx="7680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8080" y="1379537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Loop: </a:t>
            </a:r>
            <a:r>
              <a:rPr lang="en-AU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AU" altLang="en-US" sz="2000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$t0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0($s1)      # $t0=array element</a:t>
            </a:r>
            <a:b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AU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addu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$t0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altLang="en-US" sz="2000" dirty="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$t0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$s2    # add scalar in $s2</a:t>
            </a:r>
            <a:b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AU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AU" altLang="en-US" sz="20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$t0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0($s1)      # store result</a:t>
            </a:r>
            <a:b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AU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altLang="en-US" sz="2000" dirty="0">
                <a:solidFill>
                  <a:srgbClr val="A47B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$s1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$s1,–4      # decrement pointer</a:t>
            </a:r>
            <a:b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AU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bne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altLang="en-US" sz="2000" dirty="0">
                <a:solidFill>
                  <a:srgbClr val="A47B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$s1</a:t>
            </a:r>
            <a:r>
              <a:rPr lang="en-AU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$zero, Loop # branch $s1!=0</a:t>
            </a:r>
          </a:p>
        </p:txBody>
      </p:sp>
      <p:graphicFrame>
        <p:nvGraphicFramePr>
          <p:cNvPr id="8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5583"/>
              </p:ext>
            </p:extLst>
          </p:nvPr>
        </p:nvGraphicFramePr>
        <p:xfrm>
          <a:off x="806450" y="3449159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ALU/branch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Load/store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cycle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Loop: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1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2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3</a:t>
                      </a:r>
                      <a:endParaRPr kumimoji="0" lang="en-A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</a:rPr>
                        <a:t>4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83343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1" hangingPunct="1"/>
            <a:r>
              <a:rPr lang="en-US" altLang="en-US" sz="2400" dirty="0">
                <a:latin typeface="Calibri" panose="020F0502020204030204" pitchFamily="34" charset="0"/>
              </a:rPr>
              <a:t>IPC = 5/4 = 1.25 (c.f. peak IPC = 2)</a:t>
            </a:r>
            <a:endParaRPr lang="en-AU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PE 112">
  <a:themeElements>
    <a:clrScheme name="CPE 112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PE 11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PE 11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PE 11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E 11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E 11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E 11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E 11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PE 11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Office\Templates\CPE 112.pot</Template>
  <TotalTime>15300</TotalTime>
  <Words>2758</Words>
  <Application>Microsoft Office PowerPoint</Application>
  <PresentationFormat>On-screen Show (4:3)</PresentationFormat>
  <Paragraphs>839</Paragraphs>
  <Slides>110</Slides>
  <Notes>110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2" baseType="lpstr">
      <vt:lpstr>CPE 112</vt:lpstr>
      <vt:lpstr>Drawing</vt:lpstr>
      <vt:lpstr>CPE 431/531  Chapter 4 – The Processor </vt:lpstr>
      <vt:lpstr>4.1 Implementation Basics</vt:lpstr>
      <vt:lpstr>4.1 Implementation Overview</vt:lpstr>
      <vt:lpstr>4.1 Datapath</vt:lpstr>
      <vt:lpstr>4.1 Datapath + Control</vt:lpstr>
      <vt:lpstr>4.2 Classes and Values</vt:lpstr>
      <vt:lpstr>4.2 Sequential Elements</vt:lpstr>
      <vt:lpstr>4.2 Clocking Methodology</vt:lpstr>
      <vt:lpstr>4.3 Instruction Fetch and Default Sequencing</vt:lpstr>
      <vt:lpstr>4.3 R-type Instruction Requirements</vt:lpstr>
      <vt:lpstr>4.3 lw/sw Instruction Requirements</vt:lpstr>
      <vt:lpstr>4.3 beq Instruction Requirements</vt:lpstr>
      <vt:lpstr>4.3 Creating a Single Datapath: R-type + lw/sw</vt:lpstr>
      <vt:lpstr>4.3 Adding beq to the R-type + lw/sw Datapath</vt:lpstr>
      <vt:lpstr>4.4 Defining Necessary Control</vt:lpstr>
      <vt:lpstr>4.4 Adding a Control Unit</vt:lpstr>
      <vt:lpstr>4.4 R-type Instruction Execution</vt:lpstr>
      <vt:lpstr>4.4 lw Instruction Execution</vt:lpstr>
      <vt:lpstr>4.4 beq Instruction Execution</vt:lpstr>
      <vt:lpstr>4.4 Implementing Jumps</vt:lpstr>
      <vt:lpstr>4.4 R-type Instruction Timing</vt:lpstr>
      <vt:lpstr>4.4 lw Instruction Timing</vt:lpstr>
      <vt:lpstr>4.4 sw Instruction Timing</vt:lpstr>
      <vt:lpstr>4.4 beq Instruction Timing</vt:lpstr>
      <vt:lpstr>4.4 j Instruction Timing</vt:lpstr>
      <vt:lpstr>4.5 An Overview of Pipelining</vt:lpstr>
      <vt:lpstr>4.5 The Laundry Analogy</vt:lpstr>
      <vt:lpstr>4.5 MIPS Processor Stages</vt:lpstr>
      <vt:lpstr>4.5 Single Cycle vs. Pipelined Performance</vt:lpstr>
      <vt:lpstr>4.5 Single Cycle vs. Pipelined Timeline</vt:lpstr>
      <vt:lpstr>4.5 Designing Instruction Sets for Pipelining</vt:lpstr>
      <vt:lpstr>4.5 Pipeline Hazards</vt:lpstr>
      <vt:lpstr>4.5 Data Hazards</vt:lpstr>
      <vt:lpstr>4.5 Two Instruction Forwarding</vt:lpstr>
      <vt:lpstr>4.5 More on Forwarding</vt:lpstr>
      <vt:lpstr>4.2 The Compiler Can Help</vt:lpstr>
      <vt:lpstr>4.2 Stalling on Control Hazards</vt:lpstr>
      <vt:lpstr>4.2 Prediction for Control Hazards</vt:lpstr>
      <vt:lpstr>4.5 More Realistic Branch Prediction</vt:lpstr>
      <vt:lpstr>4.6 Identifying the Pipeline Stages</vt:lpstr>
      <vt:lpstr>4.6 Adding Pipeline Registers</vt:lpstr>
      <vt:lpstr>4.6 lw Instruction Execution: IF Stage</vt:lpstr>
      <vt:lpstr>4.6 lw Instruction Execution: ID Stage</vt:lpstr>
      <vt:lpstr>4.6 lw Instruction Execution: EX Stage</vt:lpstr>
      <vt:lpstr>4.6 lw Instruction Execution: MEM Stage</vt:lpstr>
      <vt:lpstr>4.6 lw Instruction Execution: WB Stage</vt:lpstr>
      <vt:lpstr>4.6 Corrected Datapath for lw</vt:lpstr>
      <vt:lpstr>4.6 sw Instruction Execution: EX Stage</vt:lpstr>
      <vt:lpstr>4.6 sw Instruction Execution: MEM Stage</vt:lpstr>
      <vt:lpstr>4.6 sw Instruction Execution: WB Stage</vt:lpstr>
      <vt:lpstr>4.6 Stylized Multiple Clock Cycle Diagrams</vt:lpstr>
      <vt:lpstr>4.6 Traditional Multiple Clock Cycle Diagrams</vt:lpstr>
      <vt:lpstr>4.6 Alternate Multiple Clock Cycle Diagrams</vt:lpstr>
      <vt:lpstr>4.6 Cycle 5 Slice</vt:lpstr>
      <vt:lpstr>4.6 Identifying Pipelined Control Lines</vt:lpstr>
      <vt:lpstr>4.6 Generating and Saving Control Lines</vt:lpstr>
      <vt:lpstr>4.6 Putting it all Together</vt:lpstr>
      <vt:lpstr>4.7 Data Dependencies</vt:lpstr>
      <vt:lpstr>4.7 Which Data Dependencies are Hazards</vt:lpstr>
      <vt:lpstr>4.7 Forwarding in Action</vt:lpstr>
      <vt:lpstr>4.7 Forwarding Paths</vt:lpstr>
      <vt:lpstr>4.7 Forwarding Unit: Classifying Hazards</vt:lpstr>
      <vt:lpstr>4.7 Forwarding Unit: Type 1 Hazards</vt:lpstr>
      <vt:lpstr>4.7 Forwarding Unit: Type 2 Hazards</vt:lpstr>
      <vt:lpstr>4.7 Double Data Hazard Jeopardy</vt:lpstr>
      <vt:lpstr>4.7 Forwarding Datapath with Control</vt:lpstr>
      <vt:lpstr>4.7 EX Forwarding Completed</vt:lpstr>
      <vt:lpstr>4.7 Forwarding Can’t Always Save the Day</vt:lpstr>
      <vt:lpstr>4.7 Stalling in Action</vt:lpstr>
      <vt:lpstr>4.7 Hazard Detection Unit</vt:lpstr>
      <vt:lpstr>4.8 Control Hazard Example</vt:lpstr>
      <vt:lpstr>4.8 Approaches to Control Hazards</vt:lpstr>
      <vt:lpstr>4.8 Changes to Reduce Branch Delay</vt:lpstr>
      <vt:lpstr>4.8 Branch Taken Example</vt:lpstr>
      <vt:lpstr>4.8 Data Hazards for Branch (1)</vt:lpstr>
      <vt:lpstr>4.8 Data Hazards for Branches (2)</vt:lpstr>
      <vt:lpstr>4.8 Data Hazards for Branches (3)</vt:lpstr>
      <vt:lpstr>4.8 Dynamic Branch Prediction</vt:lpstr>
      <vt:lpstr>4.8 Shortcoming of 1-Bit History</vt:lpstr>
      <vt:lpstr>4.9 Exceptions and Interrupts</vt:lpstr>
      <vt:lpstr>4.9 Handling Exceptions</vt:lpstr>
      <vt:lpstr>4.9 An Alternate Mechanism</vt:lpstr>
      <vt:lpstr>4.9 Handler Actions</vt:lpstr>
      <vt:lpstr>4.9 Pipeline with Exceptions</vt:lpstr>
      <vt:lpstr>4.9 Exception Properties</vt:lpstr>
      <vt:lpstr>4.9 Exception Example (1)</vt:lpstr>
      <vt:lpstr>4.9 Exception Example (2)</vt:lpstr>
      <vt:lpstr>4.9 Exception Example (3)</vt:lpstr>
      <vt:lpstr>4.9 Multiple Exceptions</vt:lpstr>
      <vt:lpstr>4.9 Imprecise Exceptions</vt:lpstr>
      <vt:lpstr>4.10 Parallelism via Instructions</vt:lpstr>
      <vt:lpstr>4.10 Multiple Issue</vt:lpstr>
      <vt:lpstr>4.10 Speculation</vt:lpstr>
      <vt:lpstr>4.10 Compiler/Hardware Speculation</vt:lpstr>
      <vt:lpstr>4.10 Static Multiple Issue</vt:lpstr>
      <vt:lpstr>4.10 Scheduling Static Multiple Issue</vt:lpstr>
      <vt:lpstr>4.10 MIPS Static Dual Issue (1) </vt:lpstr>
      <vt:lpstr>4.10 MIPS Static Dual Issue (2)</vt:lpstr>
      <vt:lpstr>4.10 Scheduling Example</vt:lpstr>
      <vt:lpstr>4.10 Loop Unrolling (1)</vt:lpstr>
      <vt:lpstr>4.10 Loop Unrolling (2)</vt:lpstr>
      <vt:lpstr>4.10 Loop Unrolling (3)</vt:lpstr>
      <vt:lpstr>4.10 Scheduling Unrolled Loop</vt:lpstr>
      <vt:lpstr>4.10 Dynamically Scheduled CPU</vt:lpstr>
      <vt:lpstr>4.10 Speculation</vt:lpstr>
      <vt:lpstr>4.10 Does Multiple Issue Work?</vt:lpstr>
      <vt:lpstr>4.10 Power Efficiency</vt:lpstr>
      <vt:lpstr>4.11 ARM Cortex A8 Pipeline</vt:lpstr>
      <vt:lpstr>4.11 Core i7 Pipeline</vt:lpstr>
      <vt:lpstr>4.15 Concluding Remarks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CPE 197 – Computer Methods in Engineeing</dc:title>
  <dc:creator>Glen Long</dc:creator>
  <cp:lastModifiedBy>Rhonda Gaede (ECE)</cp:lastModifiedBy>
  <cp:revision>840</cp:revision>
  <cp:lastPrinted>2014-09-09T21:43:51Z</cp:lastPrinted>
  <dcterms:created xsi:type="dcterms:W3CDTF">2001-01-08T21:28:26Z</dcterms:created>
  <dcterms:modified xsi:type="dcterms:W3CDTF">2014-10-28T15:59:13Z</dcterms:modified>
</cp:coreProperties>
</file>